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5"/>
  </p:notesMasterIdLst>
  <p:sldIdLst>
    <p:sldId id="279" r:id="rId6"/>
    <p:sldId id="257" r:id="rId7"/>
    <p:sldId id="258" r:id="rId8"/>
    <p:sldId id="313" r:id="rId9"/>
    <p:sldId id="314" r:id="rId10"/>
    <p:sldId id="269" r:id="rId11"/>
    <p:sldId id="318" r:id="rId12"/>
    <p:sldId id="334" r:id="rId13"/>
    <p:sldId id="340" r:id="rId14"/>
    <p:sldId id="341" r:id="rId15"/>
    <p:sldId id="324" r:id="rId16"/>
    <p:sldId id="344" r:id="rId17"/>
    <p:sldId id="352" r:id="rId18"/>
    <p:sldId id="356" r:id="rId19"/>
    <p:sldId id="351" r:id="rId20"/>
    <p:sldId id="321" r:id="rId21"/>
    <p:sldId id="326" r:id="rId22"/>
    <p:sldId id="325" r:id="rId23"/>
    <p:sldId id="323" r:id="rId24"/>
  </p:sldIdLst>
  <p:sldSz cx="9144000" cy="5143500" type="screen16x9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依然 张" initials="依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2"/>
    <p:restoredTop sz="94660"/>
  </p:normalViewPr>
  <p:slideViewPr>
    <p:cSldViewPr showGuides="1">
      <p:cViewPr varScale="1">
        <p:scale>
          <a:sx n="107" d="100"/>
          <a:sy n="107" d="100"/>
        </p:scale>
        <p:origin x="552" y="82"/>
      </p:cViewPr>
      <p:guideLst>
        <p:guide orient="horz" pos="163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F380143-C61C-4FA2-B3BF-7BA08942F4C2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18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13317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" altLang="en-US" dirty="0"/>
              <a:t>‹#›</a:t>
            </a:fld>
            <a:endParaRPr lang="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628877A-2C2A-4D64-8542-4452D2160C2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D811FFB-B8DD-49B3-A9D1-B3BC0CA1F2D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623E268-C1DF-4425-842E-C3AB419351C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ECB957E-FFD0-4229-9171-2FE454B9BB6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E905274-6002-47F6-8139-764D9373C37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8CCFEE4-7165-4D40-B383-FFE68F52326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602FF58-DFA5-4FA9-BD0E-98992344218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1B860FE-ED7C-4FB7-BF99-0253D727DF6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A20FEA6-A821-4C49-B4FC-698DE7F48DB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57EE442-C906-4704-9809-361D68E6573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BB96453-5921-48E3-9A8C-1829D8AD3DE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512BE89-F4BE-4DAC-B374-36287E7532E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0DC4FA4-7E90-40EA-9486-B602243ADC6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99EEF29-BE35-4488-B3F0-C8422E3BA6D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FE1EFF8-B492-44BB-A912-1A64284F618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DCF1DE2-297C-4567-BE5F-E2470E4848E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E4FF93-CAED-4117-89CB-91A967F1AD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4945F84-C55C-4864-9FE8-BA60B9FD83F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46D4EE-6965-475F-80B5-554EA222F35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38F093-BE70-41B3-8057-E596CCFE03C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4FB24-7998-4392-B5AE-8AE8904CDF4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616D8-3AAF-43E5-B079-BE1EC17A2BD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0B863ED-B568-45B7-A1BA-17144C600D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6227B9-EAAA-44EF-99A4-54167D66E20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CEC38-04C3-415C-BF0F-DE67260F615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1D639E-D75F-4157-8F39-7FCD621943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BDB31F-798F-4BB8-8D32-17842E0A6A5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9AA8561-31D9-428D-999F-1D5E6206EEB9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4AAACD4-57DB-4EE2-B6D6-46F94C83100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14F704F-761C-4773-AE88-2FE065E9144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5B1736B-372C-426B-9DE5-79B1142108A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980F4B9-9144-4BD4-965F-08309C8206D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1636DF2-4DFB-4600-BAA8-33318934B51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D9CFCD-154A-4D80-83DA-4568F48CE5F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E8DFCA5-F52E-4DC8-9A6E-5D967300AB4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E8BBFF-2BA3-4CB2-8408-929BBB6ED00B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F7B9C3B-AC68-43AC-882F-672FEACEEE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74B208-9A38-4966-B12F-676F17DD0D7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6CC388B-98D7-4474-96FD-D876054D778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DCF1DE2-297C-4567-BE5F-E2470E4848E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6E4FF93-CAED-4117-89CB-91A967F1ADEF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4945F84-C55C-4864-9FE8-BA60B9FD83F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546D4EE-6965-475F-80B5-554EA222F35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638F093-BE70-41B3-8057-E596CCFE03C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2DC91D-2327-41EB-BDF5-57788BDE078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754FB24-7998-4392-B5AE-8AE8904CDF4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62616D8-3AAF-43E5-B079-BE1EC17A2BD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6227B9-EAAA-44EF-99A4-54167D66E20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3CEC38-04C3-415C-BF0F-DE67260F615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71D639E-D75F-4157-8F39-7FCD621943A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BDB31F-798F-4BB8-8D32-17842E0A6A5D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DDA0A10-B08E-49D0-9F74-DE309647F603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AAF1CE4-5A00-4EC4-9852-A058FF1B5AC7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D04D3F9-3D02-438D-A10C-E431F4DF25D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EC08E81-3E82-4242-A916-4B0CE0E4FEC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‹#›</a:t>
            </a:fld>
            <a:endParaRPr lang="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92B84DD-0EF2-4894-8938-7C5378434738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" altLang="en-US" dirty="0">
                <a:sym typeface="微软雅黑" panose="020B0503020204020204" pitchFamily="34" charset="-122"/>
              </a:rPr>
              <a:t>‹#›</a:t>
            </a:fld>
            <a:endParaRPr lang="" altLang="en-US" dirty="0"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492DC5A-39DB-4D1A-B791-4D00BF384FC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" altLang="en-US" dirty="0">
                <a:sym typeface="微软雅黑" panose="020B0503020204020204" pitchFamily="34" charset="-122"/>
              </a:rPr>
              <a:t>‹#›</a:t>
            </a:fld>
            <a:endParaRPr lang="" altLang="en-US" dirty="0"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2A26A27-062F-49B0-849F-C346E99D5A0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" altLang="en-US" dirty="0">
                <a:sym typeface="微软雅黑" panose="020B0503020204020204" pitchFamily="34" charset="-122"/>
              </a:rPr>
              <a:t>‹#›</a:t>
            </a:fld>
            <a:endParaRPr lang="" altLang="en-US" dirty="0"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F1B854E-B4F5-4BFB-8930-767EDCF6AD32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9A0DB2DC-4C9A-4742-B13C-FB6460FD3503}" type="slidenum">
              <a:rPr lang="zh-CN" altLang="en-US" dirty="0">
                <a:sym typeface="微软雅黑" panose="020B0503020204020204" pitchFamily="34" charset="-122"/>
              </a:rPr>
              <a:t>‹#›</a:t>
            </a:fld>
            <a:endParaRPr lang="zh-CN" altLang="en-US" dirty="0"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</a:p>
          <a:p>
            <a:pPr lvl="1"/>
            <a:r>
              <a:rPr lang="zh-CN" altLang="zh-CN" dirty="0"/>
              <a:t>第二级</a:t>
            </a:r>
          </a:p>
          <a:p>
            <a:pPr lvl="2"/>
            <a:r>
              <a:rPr lang="zh-CN" altLang="zh-CN" dirty="0"/>
              <a:t>第三级</a:t>
            </a:r>
          </a:p>
          <a:p>
            <a:pPr lvl="3"/>
            <a:r>
              <a:rPr lang="zh-CN" altLang="zh-CN" dirty="0"/>
              <a:t>第四级</a:t>
            </a:r>
          </a:p>
          <a:p>
            <a:pPr lvl="4"/>
            <a:r>
              <a:rPr lang="zh-CN" altLang="zh-CN" dirty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2A26A27-062F-49B0-849F-C346E99D5A00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微软雅黑" panose="020B0503020204020204" pitchFamily="34" charset="-122"/>
              </a:rPr>
              <a:t>2020/6/20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en-US" altLang="en-US" dirty="0">
                <a:sym typeface="微软雅黑" panose="020B0503020204020204" pitchFamily="34" charset="-122"/>
              </a:rPr>
              <a:t>‹#›</a:t>
            </a:fld>
            <a:endParaRPr lang="en-US" altLang="en-US" dirty="0"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黑色底纹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1203" name="Group 3"/>
          <p:cNvGrpSpPr/>
          <p:nvPr/>
        </p:nvGrpSpPr>
        <p:grpSpPr>
          <a:xfrm>
            <a:off x="0" y="-2519362"/>
            <a:ext cx="9144000" cy="6480175"/>
            <a:chOff x="0" y="0"/>
            <a:chExt cx="9144000" cy="6482614"/>
          </a:xfrm>
        </p:grpSpPr>
        <p:grpSp>
          <p:nvGrpSpPr>
            <p:cNvPr id="51210" name="Group 4"/>
            <p:cNvGrpSpPr/>
            <p:nvPr/>
          </p:nvGrpSpPr>
          <p:grpSpPr>
            <a:xfrm>
              <a:off x="0" y="2522646"/>
              <a:ext cx="9144000" cy="3959968"/>
              <a:chOff x="0" y="0"/>
              <a:chExt cx="9144000" cy="3959968"/>
            </a:xfrm>
          </p:grpSpPr>
          <p:sp>
            <p:nvSpPr>
              <p:cNvPr id="51212" name="矩形 254"/>
              <p:cNvSpPr/>
              <p:nvPr/>
            </p:nvSpPr>
            <p:spPr>
              <a:xfrm>
                <a:off x="0" y="113953"/>
                <a:ext cx="9144000" cy="38460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144000" y="0"/>
                  </a:cxn>
                  <a:cxn ang="0">
                    <a:pos x="9144000" y="3651870"/>
                  </a:cxn>
                  <a:cxn ang="0">
                    <a:pos x="4766144" y="3651870"/>
                  </a:cxn>
                  <a:cxn ang="0">
                    <a:pos x="4571999" y="3846015"/>
                  </a:cxn>
                  <a:cxn ang="0">
                    <a:pos x="4377855" y="3651870"/>
                  </a:cxn>
                  <a:cxn ang="0">
                    <a:pos x="0" y="3651870"/>
                  </a:cxn>
                  <a:cxn ang="0">
                    <a:pos x="0" y="0"/>
                  </a:cxn>
                </a:cxnLst>
                <a:rect l="0" t="0" r="0" b="0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9999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213" name="矩形 254"/>
              <p:cNvSpPr/>
              <p:nvPr/>
            </p:nvSpPr>
            <p:spPr>
              <a:xfrm>
                <a:off x="0" y="0"/>
                <a:ext cx="9144000" cy="38460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144000" y="0"/>
                  </a:cxn>
                  <a:cxn ang="0">
                    <a:pos x="9144000" y="3651870"/>
                  </a:cxn>
                  <a:cxn ang="0">
                    <a:pos x="4766144" y="3651870"/>
                  </a:cxn>
                  <a:cxn ang="0">
                    <a:pos x="4571999" y="3846015"/>
                  </a:cxn>
                  <a:cxn ang="0">
                    <a:pos x="4377855" y="3651870"/>
                  </a:cxn>
                  <a:cxn ang="0">
                    <a:pos x="0" y="3651870"/>
                  </a:cxn>
                  <a:cxn ang="0">
                    <a:pos x="0" y="0"/>
                  </a:cxn>
                </a:cxnLst>
                <a:rect l="0" t="0" r="0" b="0"/>
                <a:pathLst>
                  <a:path w="9144000" h="3846015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3651870"/>
                    </a:lnTo>
                    <a:lnTo>
                      <a:pt x="4766144" y="3651870"/>
                    </a:lnTo>
                    <a:lnTo>
                      <a:pt x="4571999" y="3846015"/>
                    </a:lnTo>
                    <a:lnTo>
                      <a:pt x="4377855" y="3651870"/>
                    </a:lnTo>
                    <a:lnTo>
                      <a:pt x="0" y="3651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607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211" name="任意多边形 62"/>
            <p:cNvSpPr/>
            <p:nvPr/>
          </p:nvSpPr>
          <p:spPr>
            <a:xfrm rot="-2700000">
              <a:off x="2043905" y="0"/>
              <a:ext cx="5045292" cy="50452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04954" y="5504954"/>
                </a:cxn>
                <a:cxn ang="0">
                  <a:pos x="0" y="5504954"/>
                </a:cxn>
                <a:cxn ang="0">
                  <a:pos x="0" y="0"/>
                </a:cxn>
              </a:cxnLst>
              <a:rect l="0" t="0" r="0" b="0"/>
              <a:pathLst>
                <a:path w="4624012" h="4624012">
                  <a:moveTo>
                    <a:pt x="0" y="0"/>
                  </a:moveTo>
                  <a:lnTo>
                    <a:pt x="4624012" y="4624012"/>
                  </a:lnTo>
                  <a:lnTo>
                    <a:pt x="0" y="4624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72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7" name="矩形 259"/>
          <p:cNvSpPr>
            <a:spLocks noChangeArrowheads="1"/>
          </p:cNvSpPr>
          <p:nvPr/>
        </p:nvSpPr>
        <p:spPr bwMode="auto">
          <a:xfrm>
            <a:off x="128588" y="1152525"/>
            <a:ext cx="91440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翻译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King</a:t>
            </a:r>
          </a:p>
        </p:txBody>
      </p:sp>
      <p:grpSp>
        <p:nvGrpSpPr>
          <p:cNvPr id="51205" name="Group 10"/>
          <p:cNvGrpSpPr/>
          <p:nvPr/>
        </p:nvGrpSpPr>
        <p:grpSpPr>
          <a:xfrm>
            <a:off x="1096963" y="2325688"/>
            <a:ext cx="6938962" cy="1028700"/>
            <a:chOff x="-127172" y="469223"/>
            <a:chExt cx="6321996" cy="432048"/>
          </a:xfrm>
        </p:grpSpPr>
        <p:sp>
          <p:nvSpPr>
            <p:cNvPr id="51208" name="矩形 1"/>
            <p:cNvSpPr/>
            <p:nvPr/>
          </p:nvSpPr>
          <p:spPr>
            <a:xfrm>
              <a:off x="-69872" y="469223"/>
              <a:ext cx="6264696" cy="432048"/>
            </a:xfrm>
            <a:prstGeom prst="rect">
              <a:avLst/>
            </a:prstGeom>
            <a:solidFill>
              <a:srgbClr val="9A510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86460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082" name="矩形 9"/>
            <p:cNvSpPr>
              <a:spLocks noChangeArrowheads="1"/>
            </p:cNvSpPr>
            <p:nvPr/>
          </p:nvSpPr>
          <p:spPr bwMode="auto">
            <a:xfrm>
              <a:off x="-127172" y="520562"/>
              <a:ext cx="6264142" cy="2967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860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Impact" panose="020B0806030902050204" pitchFamily="34" charset="0"/>
                  <a:ea typeface="微软雅黑" panose="020B0503020204020204" pitchFamily="34" charset="-122"/>
                  <a:cs typeface="+mn-cs"/>
                  <a:sym typeface="Impact" panose="020B0806030902050204" pitchFamily="34" charset="0"/>
                </a:rPr>
                <a:t>软件构造基础课程期末汇报</a:t>
              </a:r>
            </a:p>
          </p:txBody>
        </p:sp>
      </p:grpSp>
      <p:sp>
        <p:nvSpPr>
          <p:cNvPr id="51206" name="logo"/>
          <p:cNvSpPr/>
          <p:nvPr/>
        </p:nvSpPr>
        <p:spPr>
          <a:xfrm>
            <a:off x="4475163" y="523875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1207" name="落款标题"/>
          <p:cNvSpPr/>
          <p:nvPr/>
        </p:nvSpPr>
        <p:spPr>
          <a:xfrm>
            <a:off x="0" y="4219575"/>
            <a:ext cx="914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777777"/>
                </a:solidFill>
                <a:sym typeface="微软雅黑" panose="020B0503020204020204" pitchFamily="34" charset="-122"/>
              </a:rPr>
              <a:t>陈泽政 邓展麒 夏欣 杨景博 朱德天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43316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利用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Provider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类进行数据库操作</a:t>
            </a:r>
          </a:p>
        </p:txBody>
      </p:sp>
      <p:sp>
        <p:nvSpPr>
          <p:cNvPr id="60419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0420" name="Group 28"/>
          <p:cNvGrpSpPr/>
          <p:nvPr/>
        </p:nvGrpSpPr>
        <p:grpSpPr>
          <a:xfrm>
            <a:off x="304800" y="904875"/>
            <a:ext cx="4160838" cy="460375"/>
            <a:chOff x="0" y="-18147"/>
            <a:chExt cx="3266894" cy="505379"/>
          </a:xfrm>
        </p:grpSpPr>
        <p:sp>
          <p:nvSpPr>
            <p:cNvPr id="60437" name="椭圆 118"/>
            <p:cNvSpPr/>
            <p:nvPr/>
          </p:nvSpPr>
          <p:spPr>
            <a:xfrm>
              <a:off x="0" y="37689"/>
              <a:ext cx="135123" cy="180072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60438" name="TextBox 124"/>
            <p:cNvSpPr/>
            <p:nvPr/>
          </p:nvSpPr>
          <p:spPr>
            <a:xfrm>
              <a:off x="154352" y="-18147"/>
              <a:ext cx="3112542" cy="3029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建立表与数据库的映射关系</a:t>
              </a:r>
            </a:p>
          </p:txBody>
        </p:sp>
        <p:sp>
          <p:nvSpPr>
            <p:cNvPr id="60439" name="TextBox 125"/>
            <p:cNvSpPr/>
            <p:nvPr/>
          </p:nvSpPr>
          <p:spPr>
            <a:xfrm>
              <a:off x="154671" y="217823"/>
              <a:ext cx="2993517" cy="2694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en-US" sz="1000" dirty="0">
                <a:sym typeface="微软雅黑" panose="020B0503020204020204" pitchFamily="34" charset="-122"/>
              </a:endParaRPr>
            </a:p>
          </p:txBody>
        </p:sp>
      </p:grpSp>
      <p:pic>
        <p:nvPicPr>
          <p:cNvPr id="6042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20813"/>
            <a:ext cx="2470150" cy="217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22" name="椭圆 118"/>
          <p:cNvSpPr/>
          <p:nvPr/>
        </p:nvSpPr>
        <p:spPr>
          <a:xfrm>
            <a:off x="3222625" y="960438"/>
            <a:ext cx="166688" cy="163512"/>
          </a:xfrm>
          <a:prstGeom prst="ellipse">
            <a:avLst/>
          </a:prstGeom>
          <a:solidFill>
            <a:srgbClr val="282828"/>
          </a:solidFill>
          <a:ln w="381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zh-CN" sz="1800" b="1" dirty="0">
              <a:sym typeface="微软雅黑" panose="020B0503020204020204" pitchFamily="34" charset="-122"/>
            </a:endParaRPr>
          </a:p>
        </p:txBody>
      </p:sp>
      <p:sp>
        <p:nvSpPr>
          <p:cNvPr id="60423" name="TextBox 124"/>
          <p:cNvSpPr/>
          <p:nvPr/>
        </p:nvSpPr>
        <p:spPr>
          <a:xfrm>
            <a:off x="3420039" y="879327"/>
            <a:ext cx="3963987" cy="33855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0000"/>
                </a:solidFill>
                <a:sym typeface="微软雅黑" panose="020B0503020204020204" pitchFamily="34" charset="-122"/>
              </a:rPr>
              <a:t>数据库操作</a:t>
            </a:r>
          </a:p>
        </p:txBody>
      </p:sp>
      <p:graphicFrame>
        <p:nvGraphicFramePr>
          <p:cNvPr id="13" name="表格 1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099843"/>
              </p:ext>
            </p:extLst>
          </p:nvPr>
        </p:nvGraphicFramePr>
        <p:xfrm>
          <a:off x="3182938" y="1845152"/>
          <a:ext cx="5541645" cy="263080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848587"/>
                          </a:solidFill>
                        </a:rPr>
                        <a:t>操作函数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848587"/>
                          </a:solidFill>
                        </a:rPr>
                        <a:t>返回类型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848587"/>
                          </a:solidFill>
                        </a:rPr>
                        <a:t>实现功能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UserRegister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User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社区用户注册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28575">
                      <a:solidFill>
                        <a:srgbClr val="848587"/>
                      </a:solidFill>
                      <a:prstDash val="solid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UserLogin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string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社区用户登录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GetAllQuestion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List&lt;Question&gt;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查看所有问题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AddQuestion/Answer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Question/answer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创建问题</a:t>
                      </a: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/</a:t>
                      </a: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解答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Search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List&lt;Question&gt;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模糊搜索问题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Addlikes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 dirty="0">
                          <a:solidFill>
                            <a:srgbClr val="404040"/>
                          </a:solidFill>
                        </a:rPr>
                        <a:t>bool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对某一满意解答进行点赞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QueryAllQuestion/Answer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List&lt;Question/Answer&gt;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根据用户名或者问题编号</a:t>
                      </a: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/</a:t>
                      </a:r>
                      <a:r>
                        <a:rPr lang="zh-CN" altLang="en-US" sz="1000">
                          <a:solidFill>
                            <a:srgbClr val="404040"/>
                          </a:solidFill>
                        </a:rPr>
                        <a:t>回答编号搜索问题和回答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9525">
                      <a:solidFill>
                        <a:srgbClr val="848587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AdoptAnswer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olidFill>
                            <a:srgbClr val="404040"/>
                          </a:solidFill>
                        </a:rPr>
                        <a:t>bool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solidFill>
                            <a:srgbClr val="404040"/>
                          </a:solidFill>
                        </a:rPr>
                        <a:t>采纳某一问题，即问提出者将该问题的某些回答设置为优质解答</a:t>
                      </a:r>
                    </a:p>
                  </a:txBody>
                  <a:tcPr>
                    <a:lnL w="9525">
                      <a:solidFill>
                        <a:srgbClr val="848587"/>
                      </a:solidFill>
                      <a:prstDash val="sysDash"/>
                    </a:lnL>
                    <a:lnR w="9525">
                      <a:solidFill>
                        <a:srgbClr val="848587"/>
                      </a:solidFill>
                      <a:prstDash val="sysDash"/>
                    </a:lnR>
                    <a:lnT w="9525">
                      <a:solidFill>
                        <a:srgbClr val="848587"/>
                      </a:solidFill>
                      <a:prstDash val="sysDash"/>
                    </a:lnT>
                    <a:lnB w="28575">
                      <a:solidFill>
                        <a:srgbClr val="848587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0425" name="文本框 13"/>
          <p:cNvSpPr txBox="1"/>
          <p:nvPr/>
        </p:nvSpPr>
        <p:spPr>
          <a:xfrm>
            <a:off x="304800" y="1174750"/>
            <a:ext cx="2039938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000" dirty="0"/>
              <a:t>并在配置文件中配置连接字符串</a:t>
            </a:r>
          </a:p>
        </p:txBody>
      </p:sp>
      <p:sp>
        <p:nvSpPr>
          <p:cNvPr id="60426" name="文本框 14"/>
          <p:cNvSpPr txBox="1"/>
          <p:nvPr/>
        </p:nvSpPr>
        <p:spPr>
          <a:xfrm>
            <a:off x="3182938" y="1181100"/>
            <a:ext cx="4913312" cy="584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/>
              <a:t>以</a:t>
            </a:r>
            <a:r>
              <a:rPr lang="en-US" altLang="zh-CN" sz="1600" dirty="0"/>
              <a:t>provider</a:t>
            </a:r>
            <a:r>
              <a:rPr lang="zh-CN" altLang="en-US" sz="1600" dirty="0"/>
              <a:t>类中提供的方法对数据库中所存数据进行增、删、改、查。</a:t>
            </a:r>
          </a:p>
        </p:txBody>
      </p:sp>
      <p:grpSp>
        <p:nvGrpSpPr>
          <p:cNvPr id="60427" name="Group 24"/>
          <p:cNvGrpSpPr/>
          <p:nvPr/>
        </p:nvGrpSpPr>
        <p:grpSpPr>
          <a:xfrm>
            <a:off x="258763" y="4371975"/>
            <a:ext cx="393700" cy="544513"/>
            <a:chOff x="-4139" y="5213"/>
            <a:chExt cx="396000" cy="576000"/>
          </a:xfrm>
        </p:grpSpPr>
        <p:sp>
          <p:nvSpPr>
            <p:cNvPr id="60435" name="矩形 75"/>
            <p:cNvSpPr/>
            <p:nvPr/>
          </p:nvSpPr>
          <p:spPr>
            <a:xfrm>
              <a:off x="-4139" y="5213"/>
              <a:ext cx="396000" cy="576000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0436" name="TextBox 76"/>
            <p:cNvSpPr/>
            <p:nvPr/>
          </p:nvSpPr>
          <p:spPr>
            <a:xfrm>
              <a:off x="11189" y="50454"/>
              <a:ext cx="365806" cy="48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0428" name="Group 18"/>
          <p:cNvGrpSpPr/>
          <p:nvPr/>
        </p:nvGrpSpPr>
        <p:grpSpPr>
          <a:xfrm>
            <a:off x="258763" y="3716338"/>
            <a:ext cx="396875" cy="576262"/>
            <a:chOff x="0" y="0"/>
            <a:chExt cx="396000" cy="576000"/>
          </a:xfrm>
        </p:grpSpPr>
        <p:sp>
          <p:nvSpPr>
            <p:cNvPr id="60433" name="矩形 9"/>
            <p:cNvSpPr/>
            <p:nvPr/>
          </p:nvSpPr>
          <p:spPr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0434" name="TextBox 11"/>
            <p:cNvSpPr/>
            <p:nvPr/>
          </p:nvSpPr>
          <p:spPr>
            <a:xfrm>
              <a:off x="26077" y="57167"/>
              <a:ext cx="365806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60429" name="文本框 20"/>
          <p:cNvSpPr txBox="1"/>
          <p:nvPr/>
        </p:nvSpPr>
        <p:spPr>
          <a:xfrm>
            <a:off x="838200" y="3768725"/>
            <a:ext cx="836613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000" b="1" dirty="0"/>
              <a:t>数据提供</a:t>
            </a:r>
          </a:p>
        </p:txBody>
      </p:sp>
      <p:sp>
        <p:nvSpPr>
          <p:cNvPr id="60430" name="文本框 21"/>
          <p:cNvSpPr txBox="1"/>
          <p:nvPr/>
        </p:nvSpPr>
        <p:spPr>
          <a:xfrm>
            <a:off x="762000" y="4013200"/>
            <a:ext cx="2108200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000" dirty="0"/>
              <a:t>通过社区功能向数据库提供数据</a:t>
            </a:r>
          </a:p>
        </p:txBody>
      </p:sp>
      <p:sp>
        <p:nvSpPr>
          <p:cNvPr id="60431" name="文本框 22"/>
          <p:cNvSpPr txBox="1"/>
          <p:nvPr/>
        </p:nvSpPr>
        <p:spPr>
          <a:xfrm>
            <a:off x="838200" y="4314825"/>
            <a:ext cx="836613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000" b="1" dirty="0"/>
              <a:t>数据操作</a:t>
            </a:r>
          </a:p>
        </p:txBody>
      </p:sp>
      <p:sp>
        <p:nvSpPr>
          <p:cNvPr id="60432" name="文本框 24"/>
          <p:cNvSpPr txBox="1"/>
          <p:nvPr/>
        </p:nvSpPr>
        <p:spPr>
          <a:xfrm>
            <a:off x="762000" y="4560888"/>
            <a:ext cx="2625725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000" dirty="0"/>
              <a:t>调用操作函数进行对数据库内容进行操作，并且返回要显示的内容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1416050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截图翻译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43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1444" name="Group 24"/>
          <p:cNvGrpSpPr/>
          <p:nvPr/>
        </p:nvGrpSpPr>
        <p:grpSpPr>
          <a:xfrm>
            <a:off x="4967288" y="3767138"/>
            <a:ext cx="3311525" cy="733425"/>
            <a:chOff x="0" y="-39032"/>
            <a:chExt cx="3312368" cy="734004"/>
          </a:xfrm>
        </p:grpSpPr>
        <p:sp>
          <p:nvSpPr>
            <p:cNvPr id="61454" name="椭圆 110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61455" name="TextBox 112"/>
            <p:cNvSpPr/>
            <p:nvPr/>
          </p:nvSpPr>
          <p:spPr>
            <a:xfrm>
              <a:off x="152324" y="-39032"/>
              <a:ext cx="3112542" cy="338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翻译</a:t>
              </a:r>
            </a:p>
          </p:txBody>
        </p:sp>
        <p:sp>
          <p:nvSpPr>
            <p:cNvPr id="61456" name="TextBox 114"/>
            <p:cNvSpPr/>
            <p:nvPr/>
          </p:nvSpPr>
          <p:spPr>
            <a:xfrm>
              <a:off x="165046" y="217604"/>
              <a:ext cx="3147322" cy="477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ts val="15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 对识别结果调用服务器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Web API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进行翻译</a:t>
              </a:r>
              <a:endParaRPr lang="zh-CN" altLang="en-US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1445" name="Group 28"/>
          <p:cNvGrpSpPr/>
          <p:nvPr/>
        </p:nvGrpSpPr>
        <p:grpSpPr>
          <a:xfrm>
            <a:off x="4995863" y="2543175"/>
            <a:ext cx="3311525" cy="847576"/>
            <a:chOff x="0" y="-45323"/>
            <a:chExt cx="3312368" cy="847983"/>
          </a:xfrm>
        </p:grpSpPr>
        <p:sp>
          <p:nvSpPr>
            <p:cNvPr id="61451" name="椭圆 118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61452" name="TextBox 124"/>
            <p:cNvSpPr/>
            <p:nvPr/>
          </p:nvSpPr>
          <p:spPr>
            <a:xfrm>
              <a:off x="156389" y="-45323"/>
              <a:ext cx="3112542" cy="3385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文字识别</a:t>
              </a:r>
            </a:p>
          </p:txBody>
        </p:sp>
        <p:sp>
          <p:nvSpPr>
            <p:cNvPr id="61453" name="TextBox 125"/>
            <p:cNvSpPr/>
            <p:nvPr/>
          </p:nvSpPr>
          <p:spPr>
            <a:xfrm>
              <a:off x="165046" y="217604"/>
              <a:ext cx="3147322" cy="5850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使用讯飞开放平台的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OCR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接口对截图进行识别</a:t>
              </a:r>
            </a:p>
          </p:txBody>
        </p:sp>
      </p:grpSp>
      <p:grpSp>
        <p:nvGrpSpPr>
          <p:cNvPr id="61446" name="Group 32"/>
          <p:cNvGrpSpPr/>
          <p:nvPr/>
        </p:nvGrpSpPr>
        <p:grpSpPr>
          <a:xfrm>
            <a:off x="4971494" y="678725"/>
            <a:ext cx="4148137" cy="1576452"/>
            <a:chOff x="0" y="-35595"/>
            <a:chExt cx="4050272" cy="1577611"/>
          </a:xfrm>
        </p:grpSpPr>
        <p:sp>
          <p:nvSpPr>
            <p:cNvPr id="61448" name="椭圆 127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61449" name="TextBox 128"/>
            <p:cNvSpPr/>
            <p:nvPr/>
          </p:nvSpPr>
          <p:spPr>
            <a:xfrm>
              <a:off x="153402" y="-35595"/>
              <a:ext cx="3112542" cy="3385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截图</a:t>
              </a:r>
            </a:p>
          </p:txBody>
        </p:sp>
        <p:sp>
          <p:nvSpPr>
            <p:cNvPr id="61450" name="TextBox 129"/>
            <p:cNvSpPr/>
            <p:nvPr/>
          </p:nvSpPr>
          <p:spPr>
            <a:xfrm>
              <a:off x="165045" y="217604"/>
              <a:ext cx="3885227" cy="13244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拷贝整个屏幕图像到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ScreenSnapshot 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中</a:t>
              </a:r>
              <a:endParaRPr lang="en-US" altLang="zh-CN" sz="1600" dirty="0">
                <a:sym typeface="微软雅黑" panose="020B0503020204020204" pitchFamily="34" charset="-122"/>
              </a:endParaRPr>
            </a:p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用户通过鼠标操作，确定一个矩形区域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Rect</a:t>
              </a:r>
            </a:p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在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ScreenSnapshot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上截取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Rect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对于的那一部分图像</a:t>
              </a:r>
            </a:p>
          </p:txBody>
        </p:sp>
      </p:grpSp>
      <p:pic>
        <p:nvPicPr>
          <p:cNvPr id="6144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347788"/>
            <a:ext cx="4557713" cy="25638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4471988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翻译社区逻辑设计及客户端操作</a:t>
            </a:r>
          </a:p>
        </p:txBody>
      </p:sp>
      <p:sp>
        <p:nvSpPr>
          <p:cNvPr id="62467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/>
          <a:p>
            <a:pPr algn="ctr" eaLnBrk="1" hangingPunct="1"/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2468" name="Group 28"/>
          <p:cNvGrpSpPr/>
          <p:nvPr/>
        </p:nvGrpSpPr>
        <p:grpSpPr>
          <a:xfrm>
            <a:off x="304800" y="904875"/>
            <a:ext cx="6662738" cy="479425"/>
            <a:chOff x="0" y="-18147"/>
            <a:chExt cx="5230893" cy="526681"/>
          </a:xfrm>
        </p:grpSpPr>
        <p:sp>
          <p:nvSpPr>
            <p:cNvPr id="62489" name="椭圆 118"/>
            <p:cNvSpPr/>
            <p:nvPr/>
          </p:nvSpPr>
          <p:spPr>
            <a:xfrm>
              <a:off x="0" y="37689"/>
              <a:ext cx="135123" cy="180072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eaLnBrk="1" hangingPunct="1"/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490" name="TextBox 124"/>
            <p:cNvSpPr/>
            <p:nvPr/>
          </p:nvSpPr>
          <p:spPr>
            <a:xfrm>
              <a:off x="154352" y="-18147"/>
              <a:ext cx="3112542" cy="3029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调用</a:t>
              </a:r>
              <a:r>
                <a:rPr lang="en-US" altLang="zh-CN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webapi</a:t>
              </a: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与服务器交互</a:t>
              </a:r>
            </a:p>
          </p:txBody>
        </p:sp>
        <p:sp>
          <p:nvSpPr>
            <p:cNvPr id="62491" name="TextBox 125"/>
            <p:cNvSpPr/>
            <p:nvPr/>
          </p:nvSpPr>
          <p:spPr>
            <a:xfrm>
              <a:off x="2237376" y="239125"/>
              <a:ext cx="2993517" cy="2694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zh-CN" sz="1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cs:</a:t>
              </a:r>
              <a:endPara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2469" name="椭圆 118"/>
          <p:cNvSpPr/>
          <p:nvPr/>
        </p:nvSpPr>
        <p:spPr>
          <a:xfrm>
            <a:off x="3222625" y="960438"/>
            <a:ext cx="166688" cy="163512"/>
          </a:xfrm>
          <a:prstGeom prst="ellipse">
            <a:avLst/>
          </a:prstGeom>
          <a:solidFill>
            <a:srgbClr val="282828"/>
          </a:solidFill>
          <a:ln w="381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/>
            <a:endParaRPr lang="zh-CN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470" name="TextBox 124"/>
          <p:cNvSpPr/>
          <p:nvPr/>
        </p:nvSpPr>
        <p:spPr>
          <a:xfrm>
            <a:off x="3430588" y="900113"/>
            <a:ext cx="3963987" cy="274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客户端的数据绑定与逻辑操作</a:t>
            </a:r>
          </a:p>
        </p:txBody>
      </p:sp>
      <p:grpSp>
        <p:nvGrpSpPr>
          <p:cNvPr id="62471" name="Group 24"/>
          <p:cNvGrpSpPr/>
          <p:nvPr/>
        </p:nvGrpSpPr>
        <p:grpSpPr>
          <a:xfrm>
            <a:off x="4178300" y="4356100"/>
            <a:ext cx="393700" cy="544513"/>
            <a:chOff x="-4139" y="5213"/>
            <a:chExt cx="396000" cy="576000"/>
          </a:xfrm>
        </p:grpSpPr>
        <p:sp>
          <p:nvSpPr>
            <p:cNvPr id="62487" name="矩形 75"/>
            <p:cNvSpPr/>
            <p:nvPr/>
          </p:nvSpPr>
          <p:spPr>
            <a:xfrm>
              <a:off x="-4139" y="5213"/>
              <a:ext cx="396000" cy="576000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488" name="TextBox 76"/>
            <p:cNvSpPr/>
            <p:nvPr/>
          </p:nvSpPr>
          <p:spPr>
            <a:xfrm>
              <a:off x="11189" y="50454"/>
              <a:ext cx="365806" cy="48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2472" name="Group 18"/>
          <p:cNvGrpSpPr/>
          <p:nvPr/>
        </p:nvGrpSpPr>
        <p:grpSpPr>
          <a:xfrm>
            <a:off x="161925" y="4311650"/>
            <a:ext cx="396875" cy="576263"/>
            <a:chOff x="0" y="0"/>
            <a:chExt cx="396000" cy="576000"/>
          </a:xfrm>
        </p:grpSpPr>
        <p:sp>
          <p:nvSpPr>
            <p:cNvPr id="62485" name="矩形 9"/>
            <p:cNvSpPr/>
            <p:nvPr/>
          </p:nvSpPr>
          <p:spPr>
            <a:xfrm>
              <a:off x="0" y="0"/>
              <a:ext cx="396000" cy="576000"/>
            </a:xfrm>
            <a:prstGeom prst="rect">
              <a:avLst/>
            </a:prstGeom>
            <a:solidFill>
              <a:srgbClr val="282828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486" name="TextBox 11"/>
            <p:cNvSpPr/>
            <p:nvPr/>
          </p:nvSpPr>
          <p:spPr>
            <a:xfrm>
              <a:off x="26077" y="57167"/>
              <a:ext cx="365806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 eaLnBrk="1" hangingPunct="1">
                <a:buFont typeface="Arial" panose="020B0604020202020204" pitchFamily="34" charset="0"/>
              </a:pPr>
              <a:r>
                <a:rPr lang="en-US" altLang="zh-CN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2473" name="文本框 20"/>
          <p:cNvSpPr txBox="1"/>
          <p:nvPr/>
        </p:nvSpPr>
        <p:spPr>
          <a:xfrm>
            <a:off x="741363" y="4364038"/>
            <a:ext cx="836612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数据交互</a:t>
            </a:r>
          </a:p>
        </p:txBody>
      </p:sp>
      <p:sp>
        <p:nvSpPr>
          <p:cNvPr id="62474" name="文本框 21"/>
          <p:cNvSpPr txBox="1"/>
          <p:nvPr/>
        </p:nvSpPr>
        <p:spPr>
          <a:xfrm>
            <a:off x="665163" y="4608513"/>
            <a:ext cx="2765425" cy="246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webapi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从服务器访问翻译社区的数据。</a:t>
            </a:r>
          </a:p>
        </p:txBody>
      </p:sp>
      <p:sp>
        <p:nvSpPr>
          <p:cNvPr id="62475" name="文本框 22"/>
          <p:cNvSpPr txBox="1"/>
          <p:nvPr/>
        </p:nvSpPr>
        <p:spPr>
          <a:xfrm>
            <a:off x="4757738" y="4298950"/>
            <a:ext cx="1398587" cy="2460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客户端逻辑设计</a:t>
            </a:r>
          </a:p>
        </p:txBody>
      </p:sp>
      <p:sp>
        <p:nvSpPr>
          <p:cNvPr id="62476" name="文本框 24"/>
          <p:cNvSpPr txBox="1"/>
          <p:nvPr/>
        </p:nvSpPr>
        <p:spPr>
          <a:xfrm>
            <a:off x="4681538" y="4545013"/>
            <a:ext cx="26257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界面的控件，用前后端代码实现翻译社区的各种操作和功能。</a:t>
            </a:r>
          </a:p>
        </p:txBody>
      </p:sp>
      <p:pic>
        <p:nvPicPr>
          <p:cNvPr id="6247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8" y="1293813"/>
            <a:ext cx="2752725" cy="2376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38" y="1333500"/>
            <a:ext cx="2622550" cy="176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3267075"/>
            <a:ext cx="3011488" cy="808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80" name="TextBox 125"/>
          <p:cNvSpPr/>
          <p:nvPr/>
        </p:nvSpPr>
        <p:spPr>
          <a:xfrm>
            <a:off x="3154363" y="3044825"/>
            <a:ext cx="381317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xaml: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481" name="椭圆 118"/>
          <p:cNvSpPr/>
          <p:nvPr/>
        </p:nvSpPr>
        <p:spPr>
          <a:xfrm>
            <a:off x="5902325" y="939800"/>
            <a:ext cx="166688" cy="163513"/>
          </a:xfrm>
          <a:prstGeom prst="ellipse">
            <a:avLst/>
          </a:prstGeom>
          <a:solidFill>
            <a:srgbClr val="282828"/>
          </a:solidFill>
          <a:ln w="381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eaLnBrk="1" hangingPunct="1"/>
            <a:endParaRPr lang="zh-CN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482" name="TextBox 124"/>
          <p:cNvSpPr/>
          <p:nvPr/>
        </p:nvSpPr>
        <p:spPr>
          <a:xfrm>
            <a:off x="6110288" y="879475"/>
            <a:ext cx="3963987" cy="2746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调用前端控件实现功能</a:t>
            </a:r>
          </a:p>
        </p:txBody>
      </p:sp>
      <p:pic>
        <p:nvPicPr>
          <p:cNvPr id="62483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775" y="1168400"/>
            <a:ext cx="2622550" cy="112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84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475" y="2338388"/>
            <a:ext cx="2740025" cy="15192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440245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UI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设计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数据绑定的不同方式</a:t>
            </a:r>
          </a:p>
        </p:txBody>
      </p:sp>
      <p:sp>
        <p:nvSpPr>
          <p:cNvPr id="61443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1446" name="Group 32"/>
          <p:cNvGrpSpPr/>
          <p:nvPr/>
        </p:nvGrpSpPr>
        <p:grpSpPr>
          <a:xfrm>
            <a:off x="344805" y="718185"/>
            <a:ext cx="3164205" cy="735242"/>
            <a:chOff x="0" y="-35595"/>
            <a:chExt cx="4050272" cy="1106878"/>
          </a:xfrm>
        </p:grpSpPr>
        <p:sp>
          <p:nvSpPr>
            <p:cNvPr id="61448" name="椭圆 127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61449" name="TextBox 128"/>
            <p:cNvSpPr/>
            <p:nvPr/>
          </p:nvSpPr>
          <p:spPr>
            <a:xfrm>
              <a:off x="153402" y="-35595"/>
              <a:ext cx="3112542" cy="5076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DataContext</a:t>
              </a:r>
            </a:p>
          </p:txBody>
        </p:sp>
        <p:sp>
          <p:nvSpPr>
            <p:cNvPr id="61450" name="TextBox 129"/>
            <p:cNvSpPr/>
            <p:nvPr/>
          </p:nvSpPr>
          <p:spPr>
            <a:xfrm>
              <a:off x="165045" y="378207"/>
              <a:ext cx="3885227" cy="6930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sz="1200" dirty="0">
                  <a:sym typeface="微软雅黑" panose="020B0503020204020204" pitchFamily="34" charset="-122"/>
                </a:rPr>
                <a:t>前后端同时修改：</a:t>
              </a:r>
            </a:p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sz="1200" dirty="0">
                  <a:sym typeface="微软雅黑" panose="020B0503020204020204" pitchFamily="34" charset="-122"/>
                </a:rPr>
                <a:t>前端</a:t>
              </a:r>
              <a:r>
                <a:rPr lang="en-US" altLang="zh-CN" sz="1200" dirty="0">
                  <a:sym typeface="微软雅黑" panose="020B0503020204020204" pitchFamily="34" charset="-122"/>
                </a:rPr>
                <a:t>ItemSource </a:t>
              </a:r>
              <a:r>
                <a:rPr lang="zh-CN" altLang="en-US" sz="1200" dirty="0">
                  <a:sym typeface="微软雅黑" panose="020B0503020204020204" pitchFamily="34" charset="-122"/>
                </a:rPr>
                <a:t>后端</a:t>
              </a:r>
              <a:r>
                <a:rPr lang="en-US" altLang="zh-CN" sz="1200" dirty="0">
                  <a:sym typeface="微软雅黑" panose="020B0503020204020204" pitchFamily="34" charset="-122"/>
                </a:rPr>
                <a:t>DataContext</a:t>
              </a:r>
            </a:p>
          </p:txBody>
        </p:sp>
      </p:grpSp>
      <p:pic>
        <p:nvPicPr>
          <p:cNvPr id="2" name="图片 1" descr="8X73YDI47VF[A@]TPU3~[B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" y="1565275"/>
            <a:ext cx="2120900" cy="735330"/>
          </a:xfrm>
          <a:prstGeom prst="rect">
            <a:avLst/>
          </a:prstGeom>
        </p:spPr>
      </p:pic>
      <p:pic>
        <p:nvPicPr>
          <p:cNvPr id="5" name="图片 4" descr="KU3W~R6%I)[($9XZL_F6UM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" y="2399030"/>
            <a:ext cx="3128010" cy="129540"/>
          </a:xfrm>
          <a:prstGeom prst="rect">
            <a:avLst/>
          </a:prstGeom>
        </p:spPr>
      </p:pic>
      <p:pic>
        <p:nvPicPr>
          <p:cNvPr id="7" name="图片 6" descr="VIH~42L9VO_D%X47S_7093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" y="2903220"/>
            <a:ext cx="3656330" cy="1474470"/>
          </a:xfrm>
          <a:prstGeom prst="rect">
            <a:avLst/>
          </a:prstGeom>
        </p:spPr>
      </p:pic>
      <p:pic>
        <p:nvPicPr>
          <p:cNvPr id="8" name="图片 7" descr="D(971P[4IE1YZ43Q6$[8RR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" y="4552315"/>
            <a:ext cx="4105910" cy="170180"/>
          </a:xfrm>
          <a:prstGeom prst="rect">
            <a:avLst/>
          </a:prstGeom>
        </p:spPr>
      </p:pic>
      <p:sp>
        <p:nvSpPr>
          <p:cNvPr id="13" name="TextBox 129"/>
          <p:cNvSpPr/>
          <p:nvPr/>
        </p:nvSpPr>
        <p:spPr>
          <a:xfrm>
            <a:off x="908685" y="2587625"/>
            <a:ext cx="154305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sz="1200" dirty="0">
                <a:sym typeface="微软雅黑" panose="020B0503020204020204" pitchFamily="34" charset="-122"/>
              </a:rPr>
              <a:t>单控件单属性绑定</a:t>
            </a:r>
          </a:p>
        </p:txBody>
      </p:sp>
      <p:sp>
        <p:nvSpPr>
          <p:cNvPr id="14" name="TextBox 129"/>
          <p:cNvSpPr/>
          <p:nvPr/>
        </p:nvSpPr>
        <p:spPr>
          <a:xfrm>
            <a:off x="829945" y="4816475"/>
            <a:ext cx="154305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sz="1200" dirty="0">
                <a:sym typeface="微软雅黑" panose="020B0503020204020204" pitchFamily="34" charset="-122"/>
              </a:rPr>
              <a:t>多控件多属性绑定</a:t>
            </a:r>
          </a:p>
        </p:txBody>
      </p:sp>
      <p:pic>
        <p:nvPicPr>
          <p:cNvPr id="3" name="图片 2" descr="74YE)MMX8V{FVNQZK(4}H~J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480" y="993140"/>
            <a:ext cx="2127250" cy="1699260"/>
          </a:xfrm>
          <a:prstGeom prst="rect">
            <a:avLst/>
          </a:prstGeom>
        </p:spPr>
      </p:pic>
      <p:pic>
        <p:nvPicPr>
          <p:cNvPr id="20" name="图片 19" descr="4KN{X%JY2X9[ODKB0_}K40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010" y="3435985"/>
            <a:ext cx="5356860" cy="8972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440245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UI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设计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数据绑定的不同方式</a:t>
            </a:r>
          </a:p>
        </p:txBody>
      </p:sp>
      <p:sp>
        <p:nvSpPr>
          <p:cNvPr id="61443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 descr="D]28WF7`{8[MJR]@KX33{F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" y="1216660"/>
            <a:ext cx="2483485" cy="676275"/>
          </a:xfrm>
          <a:prstGeom prst="rect">
            <a:avLst/>
          </a:prstGeom>
        </p:spPr>
      </p:pic>
      <p:pic>
        <p:nvPicPr>
          <p:cNvPr id="6" name="图片 5" descr="2C65MD`8[YW]MDA}G2]@(0J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" y="1985645"/>
            <a:ext cx="3909695" cy="178435"/>
          </a:xfrm>
          <a:prstGeom prst="rect">
            <a:avLst/>
          </a:prstGeom>
        </p:spPr>
      </p:pic>
      <p:grpSp>
        <p:nvGrpSpPr>
          <p:cNvPr id="9" name="Group 32"/>
          <p:cNvGrpSpPr/>
          <p:nvPr/>
        </p:nvGrpSpPr>
        <p:grpSpPr>
          <a:xfrm>
            <a:off x="233680" y="666115"/>
            <a:ext cx="3164205" cy="550457"/>
            <a:chOff x="0" y="-35595"/>
            <a:chExt cx="4050272" cy="828692"/>
          </a:xfrm>
        </p:grpSpPr>
        <p:sp>
          <p:nvSpPr>
            <p:cNvPr id="10" name="椭圆 127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11" name="TextBox 128"/>
            <p:cNvSpPr/>
            <p:nvPr/>
          </p:nvSpPr>
          <p:spPr>
            <a:xfrm>
              <a:off x="153402" y="-35595"/>
              <a:ext cx="3112542" cy="5076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ItemSource</a:t>
              </a:r>
            </a:p>
          </p:txBody>
        </p:sp>
        <p:sp>
          <p:nvSpPr>
            <p:cNvPr id="12" name="TextBox 129"/>
            <p:cNvSpPr/>
            <p:nvPr/>
          </p:nvSpPr>
          <p:spPr>
            <a:xfrm>
              <a:off x="165045" y="378207"/>
              <a:ext cx="3885227" cy="41489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sz="1200" dirty="0">
                  <a:sym typeface="微软雅黑" panose="020B0503020204020204" pitchFamily="34" charset="-122"/>
                </a:rPr>
                <a:t>仅在后端绑定</a:t>
              </a:r>
            </a:p>
          </p:txBody>
        </p:sp>
      </p:grpSp>
      <p:grpSp>
        <p:nvGrpSpPr>
          <p:cNvPr id="15" name="Group 32"/>
          <p:cNvGrpSpPr/>
          <p:nvPr/>
        </p:nvGrpSpPr>
        <p:grpSpPr>
          <a:xfrm>
            <a:off x="233680" y="2256155"/>
            <a:ext cx="3164205" cy="735242"/>
            <a:chOff x="0" y="-35595"/>
            <a:chExt cx="4050272" cy="1106879"/>
          </a:xfrm>
        </p:grpSpPr>
        <p:sp>
          <p:nvSpPr>
            <p:cNvPr id="16" name="椭圆 127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17" name="TextBox 128"/>
            <p:cNvSpPr/>
            <p:nvPr/>
          </p:nvSpPr>
          <p:spPr>
            <a:xfrm>
              <a:off x="153402" y="-35595"/>
              <a:ext cx="3112542" cy="5076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自定义控件绑定</a:t>
              </a:r>
            </a:p>
          </p:txBody>
        </p:sp>
        <p:sp>
          <p:nvSpPr>
            <p:cNvPr id="18" name="TextBox 129"/>
            <p:cNvSpPr/>
            <p:nvPr/>
          </p:nvSpPr>
          <p:spPr>
            <a:xfrm>
              <a:off x="165045" y="378207"/>
              <a:ext cx="3885227" cy="6930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sz="1200" dirty="0">
                  <a:sym typeface="微软雅黑" panose="020B0503020204020204" pitchFamily="34" charset="-122"/>
                </a:rPr>
                <a:t>触发器   实现功能：</a:t>
              </a:r>
            </a:p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sz="1200" dirty="0">
                  <a:sym typeface="微软雅黑" panose="020B0503020204020204" pitchFamily="34" charset="-122"/>
                </a:rPr>
                <a:t>根据不同的</a:t>
              </a:r>
              <a:r>
                <a:rPr lang="en-US" altLang="zh-CN" sz="1200" dirty="0">
                  <a:sym typeface="微软雅黑" panose="020B0503020204020204" pitchFamily="34" charset="-122"/>
                </a:rPr>
                <a:t>bool</a:t>
              </a:r>
              <a:r>
                <a:rPr lang="zh-CN" altLang="en-US" sz="1200" dirty="0">
                  <a:sym typeface="微软雅黑" panose="020B0503020204020204" pitchFamily="34" charset="-122"/>
                </a:rPr>
                <a:t>值，显示对应的文字</a:t>
              </a:r>
            </a:p>
          </p:txBody>
        </p:sp>
      </p:grpSp>
      <p:pic>
        <p:nvPicPr>
          <p:cNvPr id="19" name="图片 18" descr="TUYJ(~(`BOD119)(P85)_}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" y="2991485"/>
            <a:ext cx="3872230" cy="2079625"/>
          </a:xfrm>
          <a:prstGeom prst="rect">
            <a:avLst/>
          </a:prstGeom>
        </p:spPr>
      </p:pic>
      <p:pic>
        <p:nvPicPr>
          <p:cNvPr id="20" name="图片 19" descr="WZU[(0ME`A(Q_Z_C3%H8}I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205" y="666115"/>
            <a:ext cx="2070100" cy="1561465"/>
          </a:xfrm>
          <a:prstGeom prst="rect">
            <a:avLst/>
          </a:prstGeom>
        </p:spPr>
      </p:pic>
      <p:pic>
        <p:nvPicPr>
          <p:cNvPr id="21" name="图片 20" descr="A6GAE0L0JFS4{KSGYP](T$R"/>
          <p:cNvPicPr>
            <a:picLocks noChangeAspect="1"/>
          </p:cNvPicPr>
          <p:nvPr/>
        </p:nvPicPr>
        <p:blipFill>
          <a:blip r:embed="rId6"/>
          <a:srcRect t="9632" b="20651"/>
          <a:stretch>
            <a:fillRect/>
          </a:stretch>
        </p:blipFill>
        <p:spPr>
          <a:xfrm>
            <a:off x="4594860" y="2531110"/>
            <a:ext cx="2101215" cy="2394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141577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项目展示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43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17" name="演示">
            <a:hlinkClick r:id="" action="ppaction://media"/>
            <a:extLst>
              <a:ext uri="{FF2B5EF4-FFF2-40B4-BE49-F238E27FC236}">
                <a16:creationId xmlns:a16="http://schemas.microsoft.com/office/drawing/2014/main" id="{A9E1331F-3050-43ED-9805-4A9517F057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900" y="759606"/>
            <a:ext cx="7452200" cy="41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0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3491" name="矩形 122"/>
          <p:cNvSpPr/>
          <p:nvPr/>
        </p:nvSpPr>
        <p:spPr>
          <a:xfrm>
            <a:off x="3535363" y="2132013"/>
            <a:ext cx="56213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FF"/>
                </a:solidFill>
                <a:sym typeface="微软雅黑" panose="020B0503020204020204" pitchFamily="34" charset="-122"/>
              </a:rPr>
              <a:t>创新方向</a:t>
            </a:r>
          </a:p>
        </p:txBody>
      </p:sp>
      <p:grpSp>
        <p:nvGrpSpPr>
          <p:cNvPr id="63492" name="Group 8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63530" name="矩形 79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1" name="矩形 86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2" name="矩形 93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3" name="矩形 100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4" name="矩形 10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5" name="矩形 114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6" name="矩形 126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7" name="矩形 127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8" name="矩形 128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39" name="矩形 129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0" name="矩形 130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1" name="矩形 131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2" name="矩形 132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3" name="矩形 133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4" name="矩形 134"/>
            <p:cNvSpPr/>
            <p:nvPr/>
          </p:nvSpPr>
          <p:spPr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5" name="矩形 135"/>
            <p:cNvSpPr/>
            <p:nvPr/>
          </p:nvSpPr>
          <p:spPr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6" name="矩形 136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7" name="矩形 137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8" name="矩形 138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49" name="矩形 139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0" name="矩形 140"/>
            <p:cNvSpPr/>
            <p:nvPr/>
          </p:nvSpPr>
          <p:spPr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1" name="矩形 141"/>
            <p:cNvSpPr/>
            <p:nvPr/>
          </p:nvSpPr>
          <p:spPr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2" name="矩形 142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3" name="矩形 143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4" name="矩形 144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5" name="矩形 145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6" name="矩形 146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7" name="矩形 147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8" name="矩形 148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59" name="矩形 149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0" name="矩形 150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1" name="矩形 151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2" name="矩形 152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3" name="矩形 153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4" name="矩形 154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5" name="矩形 155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6" name="矩形 156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7" name="矩形 157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8" name="矩形 158"/>
            <p:cNvSpPr/>
            <p:nvPr/>
          </p:nvSpPr>
          <p:spPr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69" name="矩形 159"/>
            <p:cNvSpPr/>
            <p:nvPr/>
          </p:nvSpPr>
          <p:spPr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0" name="矩形 160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1" name="矩形 161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2" name="矩形 162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3" name="矩形 163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4" name="矩形 164"/>
            <p:cNvSpPr/>
            <p:nvPr/>
          </p:nvSpPr>
          <p:spPr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5" name="矩形 165"/>
            <p:cNvSpPr/>
            <p:nvPr/>
          </p:nvSpPr>
          <p:spPr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6" name="矩形 166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7" name="矩形 167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8" name="矩形 16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79" name="矩形 16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0" name="矩形 17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1" name="矩形 17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2" name="矩形 17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3" name="矩形 17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4" name="矩形 174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5" name="矩形 175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6" name="矩形 176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7" name="矩形 177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8" name="矩形 178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89" name="矩形 179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63493" name="Group 69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63494" name="矩形 3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495" name="矩形 4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496" name="矩形 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497" name="矩形 8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498" name="矩形 59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499" name="矩形 60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0" name="矩形 63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1" name="矩形 64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2" name="矩形 66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3" name="矩形 67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4" name="矩形 70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5" name="矩形 71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6" name="矩形 73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7" name="矩形 74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8" name="矩形 77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09" name="矩形 78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0" name="矩形 80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1" name="矩形 81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2" name="矩形 82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3" name="矩形 83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4" name="矩形 84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5" name="矩形 85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6" name="矩形 87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7" name="矩形 88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8" name="矩形 89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19" name="矩形 90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0" name="矩形 91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1" name="矩形 92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2" name="矩形 98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3" name="矩形 99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4" name="矩形 105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5" name="矩形 106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6" name="矩形 11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7" name="矩形 11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8" name="矩形 119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63529" name="矩形 120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矩形 35"/>
          <p:cNvSpPr/>
          <p:nvPr/>
        </p:nvSpPr>
        <p:spPr>
          <a:xfrm>
            <a:off x="-28575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0243" name="矩形 3"/>
          <p:cNvSpPr>
            <a:spLocks noChangeArrowheads="1"/>
          </p:cNvSpPr>
          <p:nvPr/>
        </p:nvSpPr>
        <p:spPr bwMode="auto">
          <a:xfrm>
            <a:off x="476250" y="177800"/>
            <a:ext cx="14017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翻译社区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4516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4517" name="Group 7"/>
          <p:cNvGrpSpPr/>
          <p:nvPr/>
        </p:nvGrpSpPr>
        <p:grpSpPr>
          <a:xfrm>
            <a:off x="2944813" y="1619250"/>
            <a:ext cx="3255962" cy="2576513"/>
            <a:chOff x="0" y="0"/>
            <a:chExt cx="3851441" cy="3048006"/>
          </a:xfrm>
        </p:grpSpPr>
        <p:grpSp>
          <p:nvGrpSpPr>
            <p:cNvPr id="64538" name="Group 8"/>
            <p:cNvGrpSpPr/>
            <p:nvPr/>
          </p:nvGrpSpPr>
          <p:grpSpPr>
            <a:xfrm>
              <a:off x="0" y="0"/>
              <a:ext cx="3851441" cy="3048006"/>
              <a:chOff x="0" y="0"/>
              <a:chExt cx="3732582" cy="2953942"/>
            </a:xfrm>
          </p:grpSpPr>
          <p:sp>
            <p:nvSpPr>
              <p:cNvPr id="64540" name="圆角矩形 1"/>
              <p:cNvSpPr/>
              <p:nvPr/>
            </p:nvSpPr>
            <p:spPr>
              <a:xfrm>
                <a:off x="0" y="0"/>
                <a:ext cx="3732582" cy="2447190"/>
              </a:xfrm>
              <a:custGeom>
                <a:avLst/>
                <a:gdLst/>
                <a:ahLst/>
                <a:cxnLst>
                  <a:cxn ang="0">
                    <a:pos x="110325" y="105407"/>
                  </a:cxn>
                  <a:cxn ang="0">
                    <a:pos x="110325" y="1344447"/>
                  </a:cxn>
                  <a:cxn ang="0">
                    <a:pos x="2452619" y="1344447"/>
                  </a:cxn>
                  <a:cxn ang="0">
                    <a:pos x="2452619" y="105407"/>
                  </a:cxn>
                  <a:cxn ang="0">
                    <a:pos x="110325" y="105407"/>
                  </a:cxn>
                  <a:cxn ang="0">
                    <a:pos x="91444" y="0"/>
                  </a:cxn>
                  <a:cxn ang="0">
                    <a:pos x="2471501" y="0"/>
                  </a:cxn>
                  <a:cxn ang="0">
                    <a:pos x="2562945" y="91444"/>
                  </a:cxn>
                  <a:cxn ang="0">
                    <a:pos x="2562945" y="1588898"/>
                  </a:cxn>
                  <a:cxn ang="0">
                    <a:pos x="2471501" y="1680342"/>
                  </a:cxn>
                  <a:cxn ang="0">
                    <a:pos x="91444" y="1680342"/>
                  </a:cxn>
                  <a:cxn ang="0">
                    <a:pos x="0" y="1588898"/>
                  </a:cxn>
                  <a:cxn ang="0">
                    <a:pos x="0" y="91444"/>
                  </a:cxn>
                  <a:cxn ang="0">
                    <a:pos x="91444" y="0"/>
                  </a:cxn>
                </a:cxnLst>
                <a:rect l="0" t="0" r="0" b="0"/>
                <a:pathLst>
                  <a:path w="5436000" h="3564000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370047"/>
                    </a:lnTo>
                    <a:cubicBezTo>
                      <a:pt x="5436000" y="3477164"/>
                      <a:pt x="5349164" y="3564000"/>
                      <a:pt x="5242047" y="3564000"/>
                    </a:cubicBezTo>
                    <a:lnTo>
                      <a:pt x="193953" y="3564000"/>
                    </a:lnTo>
                    <a:cubicBezTo>
                      <a:pt x="86836" y="3564000"/>
                      <a:pt x="0" y="3477164"/>
                      <a:pt x="0" y="3370047"/>
                    </a:cubicBez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rgbClr val="EAEAEA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1" name="圆角矩形 12"/>
              <p:cNvSpPr/>
              <p:nvPr/>
            </p:nvSpPr>
            <p:spPr>
              <a:xfrm>
                <a:off x="0" y="0"/>
                <a:ext cx="3732582" cy="2111515"/>
              </a:xfrm>
              <a:custGeom>
                <a:avLst/>
                <a:gdLst/>
                <a:ahLst/>
                <a:cxnLst>
                  <a:cxn ang="0">
                    <a:pos x="110325" y="105407"/>
                  </a:cxn>
                  <a:cxn ang="0">
                    <a:pos x="110325" y="1344446"/>
                  </a:cxn>
                  <a:cxn ang="0">
                    <a:pos x="2452619" y="1344446"/>
                  </a:cxn>
                  <a:cxn ang="0">
                    <a:pos x="2452619" y="105407"/>
                  </a:cxn>
                  <a:cxn ang="0">
                    <a:pos x="110325" y="105407"/>
                  </a:cxn>
                  <a:cxn ang="0">
                    <a:pos x="91444" y="0"/>
                  </a:cxn>
                  <a:cxn ang="0">
                    <a:pos x="2471501" y="0"/>
                  </a:cxn>
                  <a:cxn ang="0">
                    <a:pos x="2562945" y="91444"/>
                  </a:cxn>
                  <a:cxn ang="0">
                    <a:pos x="2562945" y="1449853"/>
                  </a:cxn>
                  <a:cxn ang="0">
                    <a:pos x="0" y="1449853"/>
                  </a:cxn>
                  <a:cxn ang="0">
                    <a:pos x="0" y="91444"/>
                  </a:cxn>
                  <a:cxn ang="0">
                    <a:pos x="91444" y="0"/>
                  </a:cxn>
                </a:cxnLst>
                <a:rect l="0" t="0" r="0" b="0"/>
                <a:pathLst>
                  <a:path w="5436000" h="3075136">
                    <a:moveTo>
                      <a:pt x="234000" y="223568"/>
                    </a:moveTo>
                    <a:lnTo>
                      <a:pt x="234000" y="2851568"/>
                    </a:lnTo>
                    <a:lnTo>
                      <a:pt x="5202000" y="2851568"/>
                    </a:lnTo>
                    <a:lnTo>
                      <a:pt x="5202000" y="223568"/>
                    </a:lnTo>
                    <a:lnTo>
                      <a:pt x="234000" y="223568"/>
                    </a:lnTo>
                    <a:close/>
                    <a:moveTo>
                      <a:pt x="193953" y="0"/>
                    </a:moveTo>
                    <a:lnTo>
                      <a:pt x="5242047" y="0"/>
                    </a:lnTo>
                    <a:cubicBezTo>
                      <a:pt x="5349164" y="0"/>
                      <a:pt x="5436000" y="86836"/>
                      <a:pt x="5436000" y="193953"/>
                    </a:cubicBezTo>
                    <a:lnTo>
                      <a:pt x="5436000" y="3075136"/>
                    </a:lnTo>
                    <a:lnTo>
                      <a:pt x="0" y="3075136"/>
                    </a:lnTo>
                    <a:lnTo>
                      <a:pt x="0" y="193953"/>
                    </a:lnTo>
                    <a:cubicBezTo>
                      <a:pt x="0" y="86836"/>
                      <a:pt x="86836" y="0"/>
                      <a:pt x="193953" y="0"/>
                    </a:cubicBezTo>
                    <a:close/>
                  </a:path>
                </a:pathLst>
              </a:custGeom>
              <a:solidFill>
                <a:srgbClr val="292929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2" name="矩形 14"/>
              <p:cNvSpPr/>
              <p:nvPr/>
            </p:nvSpPr>
            <p:spPr>
              <a:xfrm>
                <a:off x="160674" y="153511"/>
                <a:ext cx="3411234" cy="1804493"/>
              </a:xfrm>
              <a:custGeom>
                <a:avLst/>
                <a:gdLst/>
                <a:ahLst/>
                <a:cxnLst>
                  <a:cxn ang="0">
                    <a:pos x="8487" y="8487"/>
                  </a:cxn>
                  <a:cxn ang="0">
                    <a:pos x="8487" y="1230552"/>
                  </a:cxn>
                  <a:cxn ang="0">
                    <a:pos x="2333807" y="1230552"/>
                  </a:cxn>
                  <a:cxn ang="0">
                    <a:pos x="2333807" y="8487"/>
                  </a:cxn>
                  <a:cxn ang="0">
                    <a:pos x="8487" y="8487"/>
                  </a:cxn>
                  <a:cxn ang="0">
                    <a:pos x="0" y="0"/>
                  </a:cxn>
                  <a:cxn ang="0">
                    <a:pos x="2342294" y="0"/>
                  </a:cxn>
                  <a:cxn ang="0">
                    <a:pos x="2342294" y="1239039"/>
                  </a:cxn>
                  <a:cxn ang="0">
                    <a:pos x="0" y="1239039"/>
                  </a:cxn>
                  <a:cxn ang="0">
                    <a:pos x="0" y="0"/>
                  </a:cxn>
                </a:cxnLst>
                <a:rect l="0" t="0" r="0" b="0"/>
                <a:pathLst>
                  <a:path w="4968000" h="2628000">
                    <a:moveTo>
                      <a:pt x="18000" y="18000"/>
                    </a:moveTo>
                    <a:lnTo>
                      <a:pt x="18000" y="2610000"/>
                    </a:lnTo>
                    <a:lnTo>
                      <a:pt x="4950000" y="2610000"/>
                    </a:lnTo>
                    <a:lnTo>
                      <a:pt x="4950000" y="18000"/>
                    </a:lnTo>
                    <a:lnTo>
                      <a:pt x="18000" y="18000"/>
                    </a:lnTo>
                    <a:close/>
                    <a:moveTo>
                      <a:pt x="0" y="0"/>
                    </a:moveTo>
                    <a:lnTo>
                      <a:pt x="4968000" y="0"/>
                    </a:lnTo>
                    <a:lnTo>
                      <a:pt x="4968000" y="2628000"/>
                    </a:lnTo>
                    <a:lnTo>
                      <a:pt x="0" y="2628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43" name="矩形 39"/>
              <p:cNvSpPr/>
              <p:nvPr/>
            </p:nvSpPr>
            <p:spPr>
              <a:xfrm>
                <a:off x="1421298" y="2447190"/>
                <a:ext cx="889986" cy="98887"/>
              </a:xfrm>
              <a:prstGeom prst="rect">
                <a:avLst/>
              </a:prstGeom>
              <a:solidFill>
                <a:srgbClr val="B2B2B2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4544" name="矩形 40"/>
              <p:cNvSpPr/>
              <p:nvPr/>
            </p:nvSpPr>
            <p:spPr>
              <a:xfrm>
                <a:off x="1421298" y="2546077"/>
                <a:ext cx="889986" cy="271910"/>
              </a:xfrm>
              <a:prstGeom prst="rect">
                <a:avLst/>
              </a:prstGeom>
              <a:solidFill>
                <a:srgbClr val="CFCFCF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4545" name="圆角矩形 41"/>
              <p:cNvSpPr/>
              <p:nvPr/>
            </p:nvSpPr>
            <p:spPr>
              <a:xfrm>
                <a:off x="1124636" y="2817987"/>
                <a:ext cx="1483310" cy="135955"/>
              </a:xfrm>
              <a:prstGeom prst="roundRect">
                <a:avLst>
                  <a:gd name="adj" fmla="val 16667"/>
                </a:avLst>
              </a:prstGeom>
              <a:solidFill>
                <a:srgbClr val="EAEAEA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4546" name="椭圆 42"/>
              <p:cNvSpPr/>
              <p:nvPr/>
            </p:nvSpPr>
            <p:spPr>
              <a:xfrm>
                <a:off x="1829416" y="41325"/>
                <a:ext cx="74157" cy="74157"/>
              </a:xfrm>
              <a:prstGeom prst="ellipse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4547" name="矩形 23"/>
              <p:cNvSpPr/>
              <p:nvPr/>
            </p:nvSpPr>
            <p:spPr>
              <a:xfrm>
                <a:off x="2042559" y="0"/>
                <a:ext cx="1690023" cy="244719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8995" y="0"/>
                  </a:cxn>
                  <a:cxn ang="0">
                    <a:pos x="1160439" y="91444"/>
                  </a:cxn>
                  <a:cxn ang="0">
                    <a:pos x="1160439" y="1588898"/>
                  </a:cxn>
                  <a:cxn ang="0">
                    <a:pos x="1068995" y="1680342"/>
                  </a:cxn>
                  <a:cxn ang="0">
                    <a:pos x="782140" y="1680342"/>
                  </a:cxn>
                  <a:cxn ang="0">
                    <a:pos x="0" y="0"/>
                  </a:cxn>
                </a:cxnLst>
                <a:rect l="0" t="0" r="0" b="0"/>
                <a:pathLst>
                  <a:path w="2461290" h="3564000">
                    <a:moveTo>
                      <a:pt x="0" y="0"/>
                    </a:moveTo>
                    <a:lnTo>
                      <a:pt x="2267337" y="0"/>
                    </a:lnTo>
                    <a:cubicBezTo>
                      <a:pt x="2374454" y="0"/>
                      <a:pt x="2461290" y="86836"/>
                      <a:pt x="2461290" y="193953"/>
                    </a:cubicBezTo>
                    <a:lnTo>
                      <a:pt x="2461290" y="3370047"/>
                    </a:lnTo>
                    <a:cubicBezTo>
                      <a:pt x="2461290" y="3477164"/>
                      <a:pt x="2374454" y="3564000"/>
                      <a:pt x="2267337" y="3564000"/>
                    </a:cubicBezTo>
                    <a:lnTo>
                      <a:pt x="1658918" y="3564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804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64539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0577" y="2226718"/>
              <a:ext cx="190285" cy="2160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64518" name="梯形 52"/>
          <p:cNvSpPr/>
          <p:nvPr/>
        </p:nvSpPr>
        <p:spPr>
          <a:xfrm flipV="1">
            <a:off x="0" y="4195763"/>
            <a:ext cx="9144000" cy="9477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7777363" y="41583584"/>
              </a:cxn>
              <a:cxn ang="0">
                <a:pos x="2147483646" y="41583584"/>
              </a:cxn>
              <a:cxn ang="0">
                <a:pos x="2147483646" y="0"/>
              </a:cxn>
              <a:cxn ang="0">
                <a:pos x="0" y="0"/>
              </a:cxn>
            </a:cxnLst>
            <a:rect l="0" t="0" r="0" b="0"/>
            <a:pathLst>
              <a:path w="21600" h="21600">
                <a:moveTo>
                  <a:pt x="0" y="0"/>
                </a:moveTo>
                <a:lnTo>
                  <a:pt x="1550" y="21600"/>
                </a:lnTo>
                <a:lnTo>
                  <a:pt x="2005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82828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519" name="椭圆 6"/>
          <p:cNvSpPr/>
          <p:nvPr/>
        </p:nvSpPr>
        <p:spPr>
          <a:xfrm>
            <a:off x="3352800" y="2500313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4520" name="Group 24"/>
          <p:cNvGrpSpPr/>
          <p:nvPr/>
        </p:nvGrpSpPr>
        <p:grpSpPr>
          <a:xfrm>
            <a:off x="619125" y="1270000"/>
            <a:ext cx="1879600" cy="1001713"/>
            <a:chOff x="0" y="0"/>
            <a:chExt cx="1879472" cy="1001241"/>
          </a:xfrm>
        </p:grpSpPr>
        <p:sp>
          <p:nvSpPr>
            <p:cNvPr id="64535" name="矩形 10"/>
            <p:cNvSpPr/>
            <p:nvPr/>
          </p:nvSpPr>
          <p:spPr>
            <a:xfrm>
              <a:off x="7264" y="276999"/>
              <a:ext cx="1872208" cy="18000"/>
            </a:xfrm>
            <a:prstGeom prst="rect">
              <a:avLst/>
            </a:prstGeom>
            <a:solidFill>
              <a:srgbClr val="282828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263" name="矩形 55"/>
            <p:cNvSpPr>
              <a:spLocks noChangeArrowheads="1"/>
            </p:cNvSpPr>
            <p:nvPr/>
          </p:nvSpPr>
          <p:spPr bwMode="auto">
            <a:xfrm>
              <a:off x="7937" y="0"/>
              <a:ext cx="1871535" cy="3363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r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翻译链接</a:t>
              </a:r>
            </a:p>
          </p:txBody>
        </p:sp>
        <p:sp>
          <p:nvSpPr>
            <p:cNvPr id="64537" name="矩形 56"/>
            <p:cNvSpPr/>
            <p:nvPr/>
          </p:nvSpPr>
          <p:spPr>
            <a:xfrm>
              <a:off x="0" y="294999"/>
              <a:ext cx="1879472" cy="70624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zh-CN" sz="1100" b="1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当用户在机器翻译部分没有得到心仪的结果时，可以来社区快速查找是否有类似的问题</a:t>
              </a:r>
            </a:p>
          </p:txBody>
        </p:sp>
      </p:grpSp>
      <p:sp>
        <p:nvSpPr>
          <p:cNvPr id="64521" name="椭圆 57"/>
          <p:cNvSpPr/>
          <p:nvPr/>
        </p:nvSpPr>
        <p:spPr>
          <a:xfrm>
            <a:off x="4711700" y="2116138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4522" name="椭圆 58"/>
          <p:cNvSpPr/>
          <p:nvPr/>
        </p:nvSpPr>
        <p:spPr>
          <a:xfrm>
            <a:off x="5535613" y="2787650"/>
            <a:ext cx="107950" cy="107950"/>
          </a:xfrm>
          <a:prstGeom prst="ellipse">
            <a:avLst/>
          </a:prstGeom>
          <a:solidFill>
            <a:srgbClr val="282828"/>
          </a:solidFill>
          <a:ln w="25400" cap="flat" cmpd="sng">
            <a:solidFill>
              <a:srgbClr val="FF860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4523" name="Group 31"/>
          <p:cNvGrpSpPr/>
          <p:nvPr/>
        </p:nvGrpSpPr>
        <p:grpSpPr>
          <a:xfrm>
            <a:off x="5514975" y="768350"/>
            <a:ext cx="1879600" cy="796925"/>
            <a:chOff x="0" y="0"/>
            <a:chExt cx="1879472" cy="797358"/>
          </a:xfrm>
        </p:grpSpPr>
        <p:sp>
          <p:nvSpPr>
            <p:cNvPr id="64532" name="矩形 62"/>
            <p:cNvSpPr/>
            <p:nvPr/>
          </p:nvSpPr>
          <p:spPr>
            <a:xfrm>
              <a:off x="7264" y="276999"/>
              <a:ext cx="1872208" cy="18000"/>
            </a:xfrm>
            <a:prstGeom prst="rect">
              <a:avLst/>
            </a:prstGeom>
            <a:solidFill>
              <a:srgbClr val="282828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260" name="矩形 63"/>
            <p:cNvSpPr>
              <a:spLocks noChangeArrowheads="1"/>
            </p:cNvSpPr>
            <p:nvPr/>
          </p:nvSpPr>
          <p:spPr bwMode="auto">
            <a:xfrm>
              <a:off x="7937" y="0"/>
              <a:ext cx="1871535" cy="3383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r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社区提问</a:t>
              </a:r>
            </a:p>
          </p:txBody>
        </p:sp>
        <p:sp>
          <p:nvSpPr>
            <p:cNvPr id="64534" name="矩形 64"/>
            <p:cNvSpPr/>
            <p:nvPr/>
          </p:nvSpPr>
          <p:spPr>
            <a:xfrm>
              <a:off x="0" y="294999"/>
              <a:ext cx="1879472" cy="5023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zh-CN" sz="1100" b="1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用户可以在社区中请求他人帮助翻译或讨论英语学习知识</a:t>
              </a:r>
            </a:p>
          </p:txBody>
        </p:sp>
      </p:grpSp>
      <p:grpSp>
        <p:nvGrpSpPr>
          <p:cNvPr id="64524" name="Group 36"/>
          <p:cNvGrpSpPr/>
          <p:nvPr/>
        </p:nvGrpSpPr>
        <p:grpSpPr>
          <a:xfrm>
            <a:off x="6724650" y="2016125"/>
            <a:ext cx="1879600" cy="1001713"/>
            <a:chOff x="0" y="0"/>
            <a:chExt cx="1879472" cy="1002754"/>
          </a:xfrm>
        </p:grpSpPr>
        <p:sp>
          <p:nvSpPr>
            <p:cNvPr id="64529" name="矩形 70"/>
            <p:cNvSpPr/>
            <p:nvPr/>
          </p:nvSpPr>
          <p:spPr>
            <a:xfrm>
              <a:off x="7264" y="276999"/>
              <a:ext cx="1872208" cy="18000"/>
            </a:xfrm>
            <a:prstGeom prst="rect">
              <a:avLst/>
            </a:prstGeom>
            <a:solidFill>
              <a:srgbClr val="282828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0257" name="矩形 71"/>
            <p:cNvSpPr>
              <a:spLocks noChangeArrowheads="1"/>
            </p:cNvSpPr>
            <p:nvPr/>
          </p:nvSpPr>
          <p:spPr bwMode="auto">
            <a:xfrm>
              <a:off x="7937" y="0"/>
              <a:ext cx="1871535" cy="3369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rIns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社区互动</a:t>
              </a:r>
            </a:p>
          </p:txBody>
        </p:sp>
        <p:sp>
          <p:nvSpPr>
            <p:cNvPr id="64531" name="矩形 72"/>
            <p:cNvSpPr/>
            <p:nvPr/>
          </p:nvSpPr>
          <p:spPr>
            <a:xfrm>
              <a:off x="0" y="294999"/>
              <a:ext cx="1879472" cy="7077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lnSpc>
                  <a:spcPts val="1600"/>
                </a:lnSpc>
                <a:spcBef>
                  <a:spcPct val="0"/>
                </a:spcBef>
                <a:buNone/>
              </a:pPr>
              <a:r>
                <a:rPr lang="zh-CN" altLang="zh-CN" sz="1100" b="1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好的回答会得到提问者的采纳并得到其他人的认可与问题的悬赏</a:t>
              </a:r>
            </a:p>
          </p:txBody>
        </p:sp>
      </p:grpSp>
      <p:pic>
        <p:nvPicPr>
          <p:cNvPr id="6452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752600"/>
            <a:ext cx="2974975" cy="15748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4526" name="直接连接符 16"/>
          <p:cNvCxnSpPr>
            <a:stCxn id="64521" idx="0"/>
            <a:endCxn id="64532" idx="1"/>
          </p:cNvCxnSpPr>
          <p:nvPr/>
        </p:nvCxnSpPr>
        <p:spPr>
          <a:xfrm flipV="1">
            <a:off x="4765675" y="1054100"/>
            <a:ext cx="757238" cy="1062038"/>
          </a:xfrm>
          <a:prstGeom prst="line">
            <a:avLst/>
          </a:prstGeom>
          <a:ln w="9525" cap="flat" cmpd="sng">
            <a:solidFill>
              <a:srgbClr val="282828"/>
            </a:solidFill>
            <a:prstDash val="dash"/>
            <a:miter/>
            <a:headEnd type="none" w="med" len="med"/>
            <a:tailEnd type="none" w="med" len="med"/>
          </a:ln>
        </p:spPr>
      </p:cxnSp>
      <p:cxnSp>
        <p:nvCxnSpPr>
          <p:cNvPr id="64527" name="直接连接符 13"/>
          <p:cNvCxnSpPr>
            <a:stCxn id="64519" idx="1"/>
            <a:endCxn id="64535" idx="3"/>
          </p:cNvCxnSpPr>
          <p:nvPr/>
        </p:nvCxnSpPr>
        <p:spPr>
          <a:xfrm flipH="1" flipV="1">
            <a:off x="2498725" y="1555750"/>
            <a:ext cx="869950" cy="960438"/>
          </a:xfrm>
          <a:prstGeom prst="line">
            <a:avLst/>
          </a:prstGeom>
          <a:ln w="9525" cap="flat" cmpd="sng">
            <a:solidFill>
              <a:srgbClr val="282828"/>
            </a:solidFill>
            <a:prstDash val="dash"/>
            <a:miter/>
            <a:headEnd type="none" w="med" len="med"/>
            <a:tailEnd type="none" w="med" len="med"/>
          </a:ln>
        </p:spPr>
      </p:cxnSp>
      <p:cxnSp>
        <p:nvCxnSpPr>
          <p:cNvPr id="64528" name="直接连接符 22"/>
          <p:cNvCxnSpPr>
            <a:stCxn id="64522" idx="7"/>
            <a:endCxn id="64529" idx="1"/>
          </p:cNvCxnSpPr>
          <p:nvPr/>
        </p:nvCxnSpPr>
        <p:spPr>
          <a:xfrm flipV="1">
            <a:off x="5627688" y="2301875"/>
            <a:ext cx="1103312" cy="501650"/>
          </a:xfrm>
          <a:prstGeom prst="line">
            <a:avLst/>
          </a:prstGeom>
          <a:ln w="9525" cap="flat" cmpd="sng">
            <a:solidFill>
              <a:srgbClr val="282828"/>
            </a:solidFill>
            <a:prstDash val="dash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矩形 35"/>
          <p:cNvSpPr/>
          <p:nvPr/>
        </p:nvSpPr>
        <p:spPr>
          <a:xfrm>
            <a:off x="0" y="-8255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0723" name="矩形 3"/>
          <p:cNvSpPr>
            <a:spLocks noChangeArrowheads="1"/>
          </p:cNvSpPr>
          <p:nvPr/>
        </p:nvSpPr>
        <p:spPr bwMode="auto">
          <a:xfrm>
            <a:off x="476250" y="177800"/>
            <a:ext cx="14017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小组分工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5540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5541" name="Group 5"/>
          <p:cNvGrpSpPr/>
          <p:nvPr/>
        </p:nvGrpSpPr>
        <p:grpSpPr>
          <a:xfrm>
            <a:off x="900113" y="2470150"/>
            <a:ext cx="1285875" cy="1254125"/>
            <a:chOff x="0" y="0"/>
            <a:chExt cx="1080120" cy="1080120"/>
          </a:xfrm>
        </p:grpSpPr>
        <p:grpSp>
          <p:nvGrpSpPr>
            <p:cNvPr id="65574" name="Group 6"/>
            <p:cNvGrpSpPr/>
            <p:nvPr/>
          </p:nvGrpSpPr>
          <p:grpSpPr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5576" name="椭圆 6"/>
              <p:cNvSpPr/>
              <p:nvPr/>
            </p:nvSpPr>
            <p:spPr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5577" name="椭圆 5"/>
              <p:cNvSpPr/>
              <p:nvPr/>
            </p:nvSpPr>
            <p:spPr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758" name="文本框 10"/>
            <p:cNvSpPr>
              <a:spLocks noChangeArrowheads="1"/>
            </p:cNvSpPr>
            <p:nvPr/>
          </p:nvSpPr>
          <p:spPr bwMode="auto">
            <a:xfrm>
              <a:off x="13335" y="257041"/>
              <a:ext cx="1034782" cy="5578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截图翻译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Web API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项目整合</a:t>
              </a:r>
            </a:p>
          </p:txBody>
        </p:sp>
      </p:grpSp>
      <p:grpSp>
        <p:nvGrpSpPr>
          <p:cNvPr id="65542" name="Group 10"/>
          <p:cNvGrpSpPr/>
          <p:nvPr/>
        </p:nvGrpSpPr>
        <p:grpSpPr>
          <a:xfrm>
            <a:off x="2220913" y="1204913"/>
            <a:ext cx="1481137" cy="1481137"/>
            <a:chOff x="0" y="0"/>
            <a:chExt cx="1080120" cy="1080120"/>
          </a:xfrm>
        </p:grpSpPr>
        <p:grpSp>
          <p:nvGrpSpPr>
            <p:cNvPr id="65570" name="Group 11"/>
            <p:cNvGrpSpPr/>
            <p:nvPr/>
          </p:nvGrpSpPr>
          <p:grpSpPr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5572" name="椭圆 27"/>
              <p:cNvSpPr/>
              <p:nvPr/>
            </p:nvSpPr>
            <p:spPr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5573" name="椭圆 28"/>
              <p:cNvSpPr/>
              <p:nvPr/>
            </p:nvSpPr>
            <p:spPr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754" name="文本框 26"/>
            <p:cNvSpPr>
              <a:spLocks noChangeArrowheads="1"/>
            </p:cNvSpPr>
            <p:nvPr/>
          </p:nvSpPr>
          <p:spPr bwMode="auto">
            <a:xfrm>
              <a:off x="140907" y="325349"/>
              <a:ext cx="789304" cy="40400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设计翻译社区业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务逻辑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完成客户端功能</a:t>
              </a:r>
            </a:p>
          </p:txBody>
        </p:sp>
      </p:grpSp>
      <p:grpSp>
        <p:nvGrpSpPr>
          <p:cNvPr id="65543" name="Group 15"/>
          <p:cNvGrpSpPr/>
          <p:nvPr/>
        </p:nvGrpSpPr>
        <p:grpSpPr>
          <a:xfrm>
            <a:off x="4181475" y="2643188"/>
            <a:ext cx="1327150" cy="1327150"/>
            <a:chOff x="0" y="0"/>
            <a:chExt cx="1080120" cy="1080120"/>
          </a:xfrm>
        </p:grpSpPr>
        <p:grpSp>
          <p:nvGrpSpPr>
            <p:cNvPr id="65566" name="Group 16"/>
            <p:cNvGrpSpPr/>
            <p:nvPr/>
          </p:nvGrpSpPr>
          <p:grpSpPr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5568" name="椭圆 32"/>
              <p:cNvSpPr/>
              <p:nvPr/>
            </p:nvSpPr>
            <p:spPr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5569" name="椭圆 33"/>
              <p:cNvSpPr/>
              <p:nvPr/>
            </p:nvSpPr>
            <p:spPr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750" name="文本框 31"/>
            <p:cNvSpPr>
              <a:spLocks noChangeArrowheads="1"/>
            </p:cNvSpPr>
            <p:nvPr/>
          </p:nvSpPr>
          <p:spPr bwMode="auto">
            <a:xfrm>
              <a:off x="114989" y="365638"/>
              <a:ext cx="892778" cy="3746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调用翻译平台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API进行翻译</a:t>
              </a:r>
            </a:p>
          </p:txBody>
        </p:sp>
      </p:grpSp>
      <p:grpSp>
        <p:nvGrpSpPr>
          <p:cNvPr id="65544" name="Group 20"/>
          <p:cNvGrpSpPr/>
          <p:nvPr/>
        </p:nvGrpSpPr>
        <p:grpSpPr>
          <a:xfrm>
            <a:off x="5735638" y="1036638"/>
            <a:ext cx="1458912" cy="1465262"/>
            <a:chOff x="0" y="0"/>
            <a:chExt cx="1080120" cy="1080120"/>
          </a:xfrm>
        </p:grpSpPr>
        <p:grpSp>
          <p:nvGrpSpPr>
            <p:cNvPr id="65562" name="Group 21"/>
            <p:cNvGrpSpPr/>
            <p:nvPr/>
          </p:nvGrpSpPr>
          <p:grpSpPr>
            <a:xfrm>
              <a:off x="0" y="0"/>
              <a:ext cx="1080120" cy="1080120"/>
              <a:chOff x="0" y="0"/>
              <a:chExt cx="1080120" cy="1080120"/>
            </a:xfrm>
          </p:grpSpPr>
          <p:sp>
            <p:nvSpPr>
              <p:cNvPr id="65564" name="椭圆 38"/>
              <p:cNvSpPr/>
              <p:nvPr/>
            </p:nvSpPr>
            <p:spPr>
              <a:xfrm>
                <a:off x="0" y="0"/>
                <a:ext cx="1080120" cy="1080120"/>
              </a:xfrm>
              <a:prstGeom prst="ellipse">
                <a:avLst/>
              </a:prstGeom>
              <a:solidFill>
                <a:srgbClr val="B05C00"/>
              </a:solidFill>
              <a:ln w="9525">
                <a:noFill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  <p:sp>
            <p:nvSpPr>
              <p:cNvPr id="65565" name="椭圆 39"/>
              <p:cNvSpPr/>
              <p:nvPr/>
            </p:nvSpPr>
            <p:spPr>
              <a:xfrm>
                <a:off x="72008" y="72008"/>
                <a:ext cx="936104" cy="936104"/>
              </a:xfrm>
              <a:prstGeom prst="ellipse">
                <a:avLst/>
              </a:prstGeom>
              <a:solidFill>
                <a:srgbClr val="282828"/>
              </a:solidFill>
              <a:ln w="1905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746" name="文本框 37"/>
            <p:cNvSpPr>
              <a:spLocks noChangeArrowheads="1"/>
            </p:cNvSpPr>
            <p:nvPr/>
          </p:nvSpPr>
          <p:spPr bwMode="auto">
            <a:xfrm>
              <a:off x="62292" y="335855"/>
              <a:ext cx="955537" cy="4072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调用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EFCore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提供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的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Provider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类进行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C0C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数据库操作</a:t>
              </a:r>
            </a:p>
          </p:txBody>
        </p:sp>
      </p:grpSp>
      <p:cxnSp>
        <p:nvCxnSpPr>
          <p:cNvPr id="65545" name="直接连接符 13"/>
          <p:cNvCxnSpPr>
            <a:stCxn id="65576" idx="7"/>
            <a:endCxn id="65572" idx="3"/>
          </p:cNvCxnSpPr>
          <p:nvPr/>
        </p:nvCxnSpPr>
        <p:spPr>
          <a:xfrm flipV="1">
            <a:off x="1997075" y="2468563"/>
            <a:ext cx="441325" cy="184150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5546" name="直接连接符 17"/>
          <p:cNvCxnSpPr>
            <a:stCxn id="65572" idx="5"/>
            <a:endCxn id="65568" idx="1"/>
          </p:cNvCxnSpPr>
          <p:nvPr/>
        </p:nvCxnSpPr>
        <p:spPr>
          <a:xfrm>
            <a:off x="3484563" y="2468563"/>
            <a:ext cx="890587" cy="369887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65547" name="直接连接符 20"/>
          <p:cNvCxnSpPr>
            <a:stCxn id="65568" idx="7"/>
            <a:endCxn id="65564" idx="3"/>
          </p:cNvCxnSpPr>
          <p:nvPr/>
        </p:nvCxnSpPr>
        <p:spPr>
          <a:xfrm flipV="1">
            <a:off x="5313363" y="2287588"/>
            <a:ext cx="635000" cy="550862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548" name="椭圆 56"/>
          <p:cNvSpPr/>
          <p:nvPr/>
        </p:nvSpPr>
        <p:spPr>
          <a:xfrm>
            <a:off x="550863" y="2151063"/>
            <a:ext cx="434975" cy="434975"/>
          </a:xfrm>
          <a:prstGeom prst="ellipse">
            <a:avLst/>
          </a:prstGeom>
          <a:solidFill>
            <a:srgbClr val="B05C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65549" name="直接连接符 23"/>
          <p:cNvCxnSpPr>
            <a:stCxn id="65548" idx="5"/>
            <a:endCxn id="65576" idx="1"/>
          </p:cNvCxnSpPr>
          <p:nvPr/>
        </p:nvCxnSpPr>
        <p:spPr>
          <a:xfrm>
            <a:off x="922338" y="2524125"/>
            <a:ext cx="166687" cy="128588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550" name="椭圆 58"/>
          <p:cNvSpPr/>
          <p:nvPr/>
        </p:nvSpPr>
        <p:spPr>
          <a:xfrm>
            <a:off x="2438400" y="3495675"/>
            <a:ext cx="1557338" cy="1524000"/>
          </a:xfrm>
          <a:prstGeom prst="ellipse">
            <a:avLst/>
          </a:prstGeom>
          <a:solidFill>
            <a:srgbClr val="B05C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65551" name="直接连接符 43"/>
          <p:cNvCxnSpPr>
            <a:stCxn id="65548" idx="5"/>
            <a:endCxn id="65568" idx="3"/>
          </p:cNvCxnSpPr>
          <p:nvPr/>
        </p:nvCxnSpPr>
        <p:spPr>
          <a:xfrm flipV="1">
            <a:off x="3924300" y="3776663"/>
            <a:ext cx="450850" cy="163512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552" name="椭圆 70"/>
          <p:cNvSpPr/>
          <p:nvPr/>
        </p:nvSpPr>
        <p:spPr>
          <a:xfrm>
            <a:off x="7908925" y="1135063"/>
            <a:ext cx="646113" cy="646112"/>
          </a:xfrm>
          <a:prstGeom prst="ellipse">
            <a:avLst/>
          </a:prstGeom>
          <a:solidFill>
            <a:srgbClr val="B05C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65553" name="直接连接符 72"/>
          <p:cNvCxnSpPr>
            <a:stCxn id="65564" idx="6"/>
            <a:endCxn id="65552" idx="2"/>
          </p:cNvCxnSpPr>
          <p:nvPr/>
        </p:nvCxnSpPr>
        <p:spPr>
          <a:xfrm flipV="1">
            <a:off x="7194550" y="1457325"/>
            <a:ext cx="714375" cy="312738"/>
          </a:xfrm>
          <a:prstGeom prst="line">
            <a:avLst/>
          </a:prstGeom>
          <a:ln w="28575" cap="flat" cmpd="sng">
            <a:solidFill>
              <a:srgbClr val="B05C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738" name="矩形 76"/>
          <p:cNvSpPr>
            <a:spLocks noChangeArrowheads="1"/>
          </p:cNvSpPr>
          <p:nvPr/>
        </p:nvSpPr>
        <p:spPr bwMode="auto">
          <a:xfrm>
            <a:off x="5691188" y="2587625"/>
            <a:ext cx="1549400" cy="29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朱德天</a:t>
            </a:r>
          </a:p>
        </p:txBody>
      </p:sp>
      <p:sp>
        <p:nvSpPr>
          <p:cNvPr id="30739" name="矩形 80"/>
          <p:cNvSpPr>
            <a:spLocks noChangeArrowheads="1"/>
          </p:cNvSpPr>
          <p:nvPr/>
        </p:nvSpPr>
        <p:spPr bwMode="auto">
          <a:xfrm>
            <a:off x="2216150" y="2716213"/>
            <a:ext cx="1549400" cy="296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邓展麒</a:t>
            </a:r>
          </a:p>
        </p:txBody>
      </p:sp>
      <p:sp>
        <p:nvSpPr>
          <p:cNvPr id="30740" name="矩形 81"/>
          <p:cNvSpPr>
            <a:spLocks noChangeArrowheads="1"/>
          </p:cNvSpPr>
          <p:nvPr/>
        </p:nvSpPr>
        <p:spPr bwMode="auto">
          <a:xfrm>
            <a:off x="2449513" y="3168650"/>
            <a:ext cx="1549400" cy="296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夏欣</a:t>
            </a:r>
          </a:p>
        </p:txBody>
      </p:sp>
      <p:sp>
        <p:nvSpPr>
          <p:cNvPr id="30741" name="矩形 82"/>
          <p:cNvSpPr>
            <a:spLocks noChangeArrowheads="1"/>
          </p:cNvSpPr>
          <p:nvPr/>
        </p:nvSpPr>
        <p:spPr bwMode="auto">
          <a:xfrm>
            <a:off x="717550" y="3724275"/>
            <a:ext cx="1549400" cy="296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陈泽政</a:t>
            </a:r>
          </a:p>
        </p:txBody>
      </p:sp>
      <p:sp>
        <p:nvSpPr>
          <p:cNvPr id="65558" name="椭圆 33"/>
          <p:cNvSpPr/>
          <p:nvPr/>
        </p:nvSpPr>
        <p:spPr>
          <a:xfrm>
            <a:off x="2524125" y="3552825"/>
            <a:ext cx="1400175" cy="1395413"/>
          </a:xfrm>
          <a:prstGeom prst="ellipse">
            <a:avLst/>
          </a:prstGeom>
          <a:solidFill>
            <a:srgbClr val="282828"/>
          </a:solidFill>
          <a:ln w="1905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文本框 10"/>
          <p:cNvSpPr>
            <a:spLocks noChangeArrowheads="1"/>
          </p:cNvSpPr>
          <p:nvPr/>
        </p:nvSpPr>
        <p:spPr bwMode="auto">
          <a:xfrm>
            <a:off x="2631440" y="3882390"/>
            <a:ext cx="1186180" cy="699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1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r>
              <a:rPr lang="zh-CN" altLang="en-US" sz="1200" b="1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C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数据绑定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C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rgbClr val="C0C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页面调用逻辑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C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矩形 76"/>
          <p:cNvSpPr>
            <a:spLocks noChangeArrowheads="1"/>
          </p:cNvSpPr>
          <p:nvPr/>
        </p:nvSpPr>
        <p:spPr bwMode="auto">
          <a:xfrm>
            <a:off x="4068763" y="4083050"/>
            <a:ext cx="1549400" cy="296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杨景博</a:t>
            </a:r>
          </a:p>
        </p:txBody>
      </p:sp>
      <p:sp>
        <p:nvSpPr>
          <p:cNvPr id="65561" name="文本框 3"/>
          <p:cNvSpPr txBox="1"/>
          <p:nvPr/>
        </p:nvSpPr>
        <p:spPr>
          <a:xfrm>
            <a:off x="3148013" y="223838"/>
            <a:ext cx="540861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b="1" i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代码库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：https://github.com/chenzezheng/translator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66563" name="Group 3"/>
          <p:cNvGrpSpPr/>
          <p:nvPr/>
        </p:nvGrpSpPr>
        <p:grpSpPr>
          <a:xfrm>
            <a:off x="0" y="0"/>
            <a:ext cx="9144000" cy="3959225"/>
            <a:chOff x="0" y="0"/>
            <a:chExt cx="9144000" cy="3959968"/>
          </a:xfrm>
        </p:grpSpPr>
        <p:sp>
          <p:nvSpPr>
            <p:cNvPr id="66567" name="矩形 254"/>
            <p:cNvSpPr/>
            <p:nvPr/>
          </p:nvSpPr>
          <p:spPr>
            <a:xfrm>
              <a:off x="0" y="113953"/>
              <a:ext cx="9144000" cy="38460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44000" y="0"/>
                </a:cxn>
                <a:cxn ang="0">
                  <a:pos x="9144000" y="3651870"/>
                </a:cxn>
                <a:cxn ang="0">
                  <a:pos x="4766144" y="3651870"/>
                </a:cxn>
                <a:cxn ang="0">
                  <a:pos x="4571999" y="3846015"/>
                </a:cxn>
                <a:cxn ang="0">
                  <a:pos x="4377855" y="3651870"/>
                </a:cxn>
                <a:cxn ang="0">
                  <a:pos x="0" y="3651870"/>
                </a:cxn>
                <a:cxn ang="0">
                  <a:pos x="0" y="0"/>
                </a:cxn>
              </a:cxnLst>
              <a:rect l="0" t="0" r="0" b="0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>
                <a:alpha val="29803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68" name="矩形 254"/>
            <p:cNvSpPr/>
            <p:nvPr/>
          </p:nvSpPr>
          <p:spPr>
            <a:xfrm>
              <a:off x="0" y="0"/>
              <a:ext cx="9144000" cy="38460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144000" y="0"/>
                </a:cxn>
                <a:cxn ang="0">
                  <a:pos x="9144000" y="3651870"/>
                </a:cxn>
                <a:cxn ang="0">
                  <a:pos x="4766144" y="3651870"/>
                </a:cxn>
                <a:cxn ang="0">
                  <a:pos x="4571999" y="3846015"/>
                </a:cxn>
                <a:cxn ang="0">
                  <a:pos x="4377855" y="3651870"/>
                </a:cxn>
                <a:cxn ang="0">
                  <a:pos x="0" y="3651870"/>
                </a:cxn>
                <a:cxn ang="0">
                  <a:pos x="0" y="0"/>
                </a:cxn>
              </a:cxnLst>
              <a:rect l="0" t="0" r="0" b="0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29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564" name="矩形 258"/>
          <p:cNvSpPr/>
          <p:nvPr/>
        </p:nvSpPr>
        <p:spPr>
          <a:xfrm>
            <a:off x="0" y="1771650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6000" dirty="0">
                <a:solidFill>
                  <a:srgbClr val="000000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 YOU</a:t>
            </a:r>
            <a:endParaRPr lang="zh-CN" altLang="en-US" sz="6000" dirty="0">
              <a:solidFill>
                <a:srgbClr val="000000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6565" name="矩形 259"/>
          <p:cNvSpPr/>
          <p:nvPr/>
        </p:nvSpPr>
        <p:spPr>
          <a:xfrm>
            <a:off x="0" y="1681163"/>
            <a:ext cx="91440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2" indent="0" algn="ctr" eaLnBrk="1" hangingPunct="1">
              <a:spcBef>
                <a:spcPct val="0"/>
              </a:spcBef>
              <a:buNone/>
            </a:pPr>
            <a:r>
              <a:rPr lang="en-US" altLang="zh-CN" sz="6000" dirty="0">
                <a:solidFill>
                  <a:srgbClr val="FFFFF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THANK YOU</a:t>
            </a:r>
            <a:endParaRPr lang="zh-CN" altLang="en-US" sz="6000" dirty="0">
              <a:solidFill>
                <a:srgbClr val="FFFFF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66566" name="文本框 223"/>
          <p:cNvSpPr/>
          <p:nvPr/>
        </p:nvSpPr>
        <p:spPr>
          <a:xfrm>
            <a:off x="4411663" y="835025"/>
            <a:ext cx="31115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rgbClr val="7F7F7F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14"/>
          <p:cNvSpPr/>
          <p:nvPr/>
        </p:nvSpPr>
        <p:spPr>
          <a:xfrm>
            <a:off x="0" y="0"/>
            <a:ext cx="2214563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2227" name="Group 3"/>
          <p:cNvGrpSpPr/>
          <p:nvPr/>
        </p:nvGrpSpPr>
        <p:grpSpPr>
          <a:xfrm flipH="1">
            <a:off x="0" y="0"/>
            <a:ext cx="5003800" cy="5143500"/>
            <a:chOff x="0" y="0"/>
            <a:chExt cx="5004049" cy="5143500"/>
          </a:xfrm>
        </p:grpSpPr>
        <p:sp>
          <p:nvSpPr>
            <p:cNvPr id="52261" name="直接连接符 34"/>
            <p:cNvSpPr/>
            <p:nvPr/>
          </p:nvSpPr>
          <p:spPr>
            <a:xfrm flipH="1">
              <a:off x="2425903" y="3824346"/>
              <a:ext cx="2578144" cy="1319154"/>
            </a:xfrm>
            <a:prstGeom prst="line">
              <a:avLst/>
            </a:prstGeom>
            <a:ln w="9525" cap="flat" cmpd="sng">
              <a:solidFill>
                <a:srgbClr val="FFFFFF">
                  <a:alpha val="29019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2262" name="直接连接符 35"/>
            <p:cNvSpPr/>
            <p:nvPr/>
          </p:nvSpPr>
          <p:spPr>
            <a:xfrm flipH="1" flipV="1">
              <a:off x="0" y="627534"/>
              <a:ext cx="5004049" cy="3960440"/>
            </a:xfrm>
            <a:prstGeom prst="line">
              <a:avLst/>
            </a:prstGeom>
            <a:ln w="9525" cap="flat" cmpd="sng">
              <a:solidFill>
                <a:srgbClr val="FFFFFF">
                  <a:alpha val="29019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2263" name="直接连接符 36"/>
            <p:cNvSpPr/>
            <p:nvPr/>
          </p:nvSpPr>
          <p:spPr>
            <a:xfrm flipH="1">
              <a:off x="4248472" y="3013090"/>
              <a:ext cx="755575" cy="2130410"/>
            </a:xfrm>
            <a:prstGeom prst="line">
              <a:avLst/>
            </a:prstGeom>
            <a:ln w="9525" cap="flat" cmpd="sng">
              <a:solidFill>
                <a:srgbClr val="FFFFFF">
                  <a:alpha val="29019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2264" name="直接连接符 38"/>
            <p:cNvSpPr/>
            <p:nvPr/>
          </p:nvSpPr>
          <p:spPr>
            <a:xfrm>
              <a:off x="2608837" y="0"/>
              <a:ext cx="1495619" cy="5092030"/>
            </a:xfrm>
            <a:prstGeom prst="line">
              <a:avLst/>
            </a:prstGeom>
            <a:ln w="9525" cap="flat" cmpd="sng">
              <a:solidFill>
                <a:srgbClr val="FFFFFF">
                  <a:alpha val="29019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2265" name="直接连接符 39"/>
            <p:cNvSpPr/>
            <p:nvPr/>
          </p:nvSpPr>
          <p:spPr>
            <a:xfrm flipH="1">
              <a:off x="3168352" y="2571750"/>
              <a:ext cx="1835697" cy="2571750"/>
            </a:xfrm>
            <a:prstGeom prst="line">
              <a:avLst/>
            </a:prstGeom>
            <a:ln w="9525" cap="flat" cmpd="sng">
              <a:solidFill>
                <a:srgbClr val="FFFFFF">
                  <a:alpha val="29019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</p:grpSp>
      <p:sp>
        <p:nvSpPr>
          <p:cNvPr id="2" name="矩形 16"/>
          <p:cNvSpPr>
            <a:spLocks noChangeArrowheads="1"/>
          </p:cNvSpPr>
          <p:nvPr/>
        </p:nvSpPr>
        <p:spPr bwMode="auto">
          <a:xfrm>
            <a:off x="119063" y="165100"/>
            <a:ext cx="1976438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CATALOGUE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52229" name="Group 10"/>
          <p:cNvGrpSpPr/>
          <p:nvPr/>
        </p:nvGrpSpPr>
        <p:grpSpPr>
          <a:xfrm>
            <a:off x="2035175" y="774700"/>
            <a:ext cx="360363" cy="368300"/>
            <a:chOff x="0" y="0"/>
            <a:chExt cx="360040" cy="369332"/>
          </a:xfrm>
        </p:grpSpPr>
        <p:sp>
          <p:nvSpPr>
            <p:cNvPr id="52259" name="椭圆 23"/>
            <p:cNvSpPr/>
            <p:nvPr/>
          </p:nvSpPr>
          <p:spPr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60" name="TextBox 52"/>
            <p:cNvSpPr/>
            <p:nvPr/>
          </p:nvSpPr>
          <p:spPr>
            <a:xfrm>
              <a:off x="20361" y="0"/>
              <a:ext cx="31931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1</a:t>
              </a:r>
              <a:endParaRPr lang="zh-CN" altLang="en-US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0" name="Group 13"/>
          <p:cNvGrpSpPr/>
          <p:nvPr/>
        </p:nvGrpSpPr>
        <p:grpSpPr>
          <a:xfrm>
            <a:off x="2035175" y="1803400"/>
            <a:ext cx="360363" cy="369888"/>
            <a:chOff x="0" y="0"/>
            <a:chExt cx="360040" cy="369332"/>
          </a:xfrm>
        </p:grpSpPr>
        <p:sp>
          <p:nvSpPr>
            <p:cNvPr id="52257" name="椭圆 24"/>
            <p:cNvSpPr/>
            <p:nvPr/>
          </p:nvSpPr>
          <p:spPr>
            <a:xfrm>
              <a:off x="0" y="4647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58" name="TextBox 53"/>
            <p:cNvSpPr/>
            <p:nvPr/>
          </p:nvSpPr>
          <p:spPr>
            <a:xfrm>
              <a:off x="20361" y="0"/>
              <a:ext cx="31931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2</a:t>
              </a:r>
              <a:endParaRPr lang="zh-CN" altLang="en-US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1" name="Group 16"/>
          <p:cNvGrpSpPr/>
          <p:nvPr/>
        </p:nvGrpSpPr>
        <p:grpSpPr>
          <a:xfrm>
            <a:off x="2035175" y="2816225"/>
            <a:ext cx="360363" cy="373063"/>
            <a:chOff x="0" y="0"/>
            <a:chExt cx="360040" cy="372618"/>
          </a:xfrm>
        </p:grpSpPr>
        <p:sp>
          <p:nvSpPr>
            <p:cNvPr id="52255" name="椭圆 26"/>
            <p:cNvSpPr/>
            <p:nvPr/>
          </p:nvSpPr>
          <p:spPr>
            <a:xfrm>
              <a:off x="0" y="0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56" name="TextBox 55"/>
            <p:cNvSpPr/>
            <p:nvPr/>
          </p:nvSpPr>
          <p:spPr>
            <a:xfrm>
              <a:off x="20361" y="3286"/>
              <a:ext cx="31931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3</a:t>
              </a:r>
              <a:endParaRPr lang="zh-CN" altLang="en-US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2" name="Group 19"/>
          <p:cNvGrpSpPr/>
          <p:nvPr/>
        </p:nvGrpSpPr>
        <p:grpSpPr>
          <a:xfrm>
            <a:off x="2035175" y="3829050"/>
            <a:ext cx="360363" cy="369888"/>
            <a:chOff x="0" y="0"/>
            <a:chExt cx="360040" cy="369332"/>
          </a:xfrm>
        </p:grpSpPr>
        <p:sp>
          <p:nvSpPr>
            <p:cNvPr id="52253" name="椭圆 28"/>
            <p:cNvSpPr/>
            <p:nvPr/>
          </p:nvSpPr>
          <p:spPr>
            <a:xfrm>
              <a:off x="0" y="4646"/>
              <a:ext cx="360040" cy="360040"/>
            </a:xfrm>
            <a:prstGeom prst="ellipse">
              <a:avLst/>
            </a:prstGeom>
            <a:solidFill>
              <a:srgbClr val="FF8607"/>
            </a:solidFill>
            <a:ln w="254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54" name="TextBox 56"/>
            <p:cNvSpPr/>
            <p:nvPr/>
          </p:nvSpPr>
          <p:spPr>
            <a:xfrm>
              <a:off x="20359" y="0"/>
              <a:ext cx="31931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FFFFFF"/>
                  </a:solidFill>
                  <a:sym typeface="微软雅黑" panose="020B0503020204020204" pitchFamily="34" charset="-122"/>
                </a:rPr>
                <a:t>4</a:t>
              </a:r>
              <a:endParaRPr lang="zh-CN" altLang="en-US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3" name="Group 22"/>
          <p:cNvGrpSpPr/>
          <p:nvPr/>
        </p:nvGrpSpPr>
        <p:grpSpPr>
          <a:xfrm>
            <a:off x="2578100" y="539750"/>
            <a:ext cx="863600" cy="865188"/>
            <a:chOff x="0" y="0"/>
            <a:chExt cx="864000" cy="864000"/>
          </a:xfrm>
        </p:grpSpPr>
        <p:sp>
          <p:nvSpPr>
            <p:cNvPr id="52251" name="椭圆 18"/>
            <p:cNvSpPr/>
            <p:nvPr/>
          </p:nvSpPr>
          <p:spPr>
            <a:xfrm>
              <a:off x="0" y="0"/>
              <a:ext cx="864000" cy="864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52" name="椭圆 22"/>
            <p:cNvSpPr/>
            <p:nvPr/>
          </p:nvSpPr>
          <p:spPr>
            <a:xfrm>
              <a:off x="90000" y="90000"/>
              <a:ext cx="684000" cy="684000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4" name="Group 25"/>
          <p:cNvGrpSpPr/>
          <p:nvPr/>
        </p:nvGrpSpPr>
        <p:grpSpPr>
          <a:xfrm>
            <a:off x="2578100" y="1555750"/>
            <a:ext cx="863600" cy="865188"/>
            <a:chOff x="0" y="0"/>
            <a:chExt cx="864000" cy="864000"/>
          </a:xfrm>
        </p:grpSpPr>
        <p:sp>
          <p:nvSpPr>
            <p:cNvPr id="52249" name="椭圆 19"/>
            <p:cNvSpPr/>
            <p:nvPr/>
          </p:nvSpPr>
          <p:spPr>
            <a:xfrm>
              <a:off x="0" y="0"/>
              <a:ext cx="864000" cy="864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50" name="椭圆 57"/>
            <p:cNvSpPr/>
            <p:nvPr/>
          </p:nvSpPr>
          <p:spPr>
            <a:xfrm>
              <a:off x="90000" y="90000"/>
              <a:ext cx="684000" cy="684000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5" name="Group 28"/>
          <p:cNvGrpSpPr/>
          <p:nvPr/>
        </p:nvGrpSpPr>
        <p:grpSpPr>
          <a:xfrm>
            <a:off x="2578100" y="2573338"/>
            <a:ext cx="863600" cy="863600"/>
            <a:chOff x="0" y="0"/>
            <a:chExt cx="864000" cy="864000"/>
          </a:xfrm>
        </p:grpSpPr>
        <p:sp>
          <p:nvSpPr>
            <p:cNvPr id="52247" name="椭圆 20"/>
            <p:cNvSpPr/>
            <p:nvPr/>
          </p:nvSpPr>
          <p:spPr>
            <a:xfrm>
              <a:off x="0" y="0"/>
              <a:ext cx="864000" cy="864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48" name="椭圆 58"/>
            <p:cNvSpPr/>
            <p:nvPr/>
          </p:nvSpPr>
          <p:spPr>
            <a:xfrm>
              <a:off x="90000" y="90000"/>
              <a:ext cx="684000" cy="684000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236" name="Group 31"/>
          <p:cNvGrpSpPr/>
          <p:nvPr/>
        </p:nvGrpSpPr>
        <p:grpSpPr>
          <a:xfrm>
            <a:off x="2578100" y="3589338"/>
            <a:ext cx="863600" cy="865187"/>
            <a:chOff x="0" y="0"/>
            <a:chExt cx="864000" cy="864000"/>
          </a:xfrm>
        </p:grpSpPr>
        <p:sp>
          <p:nvSpPr>
            <p:cNvPr id="52245" name="椭圆 21"/>
            <p:cNvSpPr/>
            <p:nvPr/>
          </p:nvSpPr>
          <p:spPr>
            <a:xfrm>
              <a:off x="0" y="0"/>
              <a:ext cx="864000" cy="864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D8D8D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2246" name="椭圆 59"/>
            <p:cNvSpPr/>
            <p:nvPr/>
          </p:nvSpPr>
          <p:spPr>
            <a:xfrm>
              <a:off x="90000" y="90000"/>
              <a:ext cx="684000" cy="684000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矩形 30"/>
          <p:cNvSpPr>
            <a:spLocks noChangeArrowheads="1"/>
          </p:cNvSpPr>
          <p:nvPr/>
        </p:nvSpPr>
        <p:spPr bwMode="auto">
          <a:xfrm>
            <a:off x="3522663" y="655638"/>
            <a:ext cx="5621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选题背景</a:t>
            </a:r>
          </a:p>
        </p:txBody>
      </p:sp>
      <p:sp>
        <p:nvSpPr>
          <p:cNvPr id="52238" name="矩形 51"/>
          <p:cNvSpPr/>
          <p:nvPr/>
        </p:nvSpPr>
        <p:spPr>
          <a:xfrm>
            <a:off x="3522663" y="982663"/>
            <a:ext cx="562133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A5A5A5"/>
                </a:solidFill>
                <a:sym typeface="微软雅黑" panose="020B0503020204020204" pitchFamily="34" charset="-122"/>
              </a:rPr>
              <a:t>Background</a:t>
            </a:r>
          </a:p>
        </p:txBody>
      </p:sp>
      <p:sp>
        <p:nvSpPr>
          <p:cNvPr id="4" name="矩形 68"/>
          <p:cNvSpPr>
            <a:spLocks noChangeArrowheads="1"/>
          </p:cNvSpPr>
          <p:nvPr/>
        </p:nvSpPr>
        <p:spPr bwMode="auto">
          <a:xfrm>
            <a:off x="3522663" y="3733800"/>
            <a:ext cx="5621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创新方向</a:t>
            </a:r>
          </a:p>
        </p:txBody>
      </p:sp>
      <p:sp>
        <p:nvSpPr>
          <p:cNvPr id="52240" name="矩形 69"/>
          <p:cNvSpPr/>
          <p:nvPr/>
        </p:nvSpPr>
        <p:spPr>
          <a:xfrm>
            <a:off x="3522663" y="4059238"/>
            <a:ext cx="562133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A5A5A5"/>
                </a:solidFill>
                <a:sym typeface="微软雅黑" panose="020B0503020204020204" pitchFamily="34" charset="-122"/>
              </a:rPr>
              <a:t>Innovation</a:t>
            </a:r>
          </a:p>
        </p:txBody>
      </p:sp>
      <p:sp>
        <p:nvSpPr>
          <p:cNvPr id="5" name="矩形 64"/>
          <p:cNvSpPr>
            <a:spLocks noChangeArrowheads="1"/>
          </p:cNvSpPr>
          <p:nvPr/>
        </p:nvSpPr>
        <p:spPr bwMode="auto">
          <a:xfrm>
            <a:off x="3522663" y="1689100"/>
            <a:ext cx="5621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软件功能</a:t>
            </a:r>
          </a:p>
        </p:txBody>
      </p:sp>
      <p:sp>
        <p:nvSpPr>
          <p:cNvPr id="52242" name="矩形 65"/>
          <p:cNvSpPr/>
          <p:nvPr/>
        </p:nvSpPr>
        <p:spPr>
          <a:xfrm>
            <a:off x="3522663" y="2016125"/>
            <a:ext cx="562133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A5A5A5"/>
                </a:solidFill>
                <a:sym typeface="微软雅黑" panose="020B0503020204020204" pitchFamily="34" charset="-122"/>
              </a:rPr>
              <a:t>Functions</a:t>
            </a:r>
          </a:p>
        </p:txBody>
      </p:sp>
      <p:sp>
        <p:nvSpPr>
          <p:cNvPr id="6" name="矩形 66"/>
          <p:cNvSpPr>
            <a:spLocks noChangeArrowheads="1"/>
          </p:cNvSpPr>
          <p:nvPr/>
        </p:nvSpPr>
        <p:spPr bwMode="auto">
          <a:xfrm>
            <a:off x="3522663" y="2708275"/>
            <a:ext cx="562133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关键技术</a:t>
            </a:r>
          </a:p>
        </p:txBody>
      </p:sp>
      <p:sp>
        <p:nvSpPr>
          <p:cNvPr id="52244" name="矩形 67"/>
          <p:cNvSpPr/>
          <p:nvPr/>
        </p:nvSpPr>
        <p:spPr>
          <a:xfrm>
            <a:off x="3522663" y="3033713"/>
            <a:ext cx="5621337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A5A5A5"/>
                </a:solidFill>
                <a:sym typeface="微软雅黑" panose="020B0503020204020204" pitchFamily="34" charset="-122"/>
              </a:rPr>
              <a:t>Key technology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3251" name="Group 6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3275" name="矩形 3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6" name="矩形 4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7" name="矩形 5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8" name="矩形 6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9" name="矩形 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0" name="矩形 8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1" name="矩形 59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2" name="矩形 60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3" name="矩形 61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4" name="矩形 62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5" name="矩形 63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6" name="矩形 64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7" name="矩形 66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8" name="矩形 67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89" name="矩形 68"/>
            <p:cNvSpPr/>
            <p:nvPr/>
          </p:nvSpPr>
          <p:spPr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0" name="矩形 69"/>
            <p:cNvSpPr/>
            <p:nvPr/>
          </p:nvSpPr>
          <p:spPr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1" name="矩形 70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2" name="矩形 71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3" name="矩形 73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4" name="矩形 74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5" name="矩形 75"/>
            <p:cNvSpPr/>
            <p:nvPr/>
          </p:nvSpPr>
          <p:spPr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6" name="矩形 76"/>
            <p:cNvSpPr/>
            <p:nvPr/>
          </p:nvSpPr>
          <p:spPr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7" name="矩形 77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8" name="矩形 78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99" name="矩形 80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0" name="矩形 81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1" name="矩形 82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2" name="矩形 83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3" name="矩形 84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4" name="矩形 85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5" name="矩形 87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6" name="矩形 88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7" name="矩形 89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8" name="矩形 90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09" name="矩形 91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0" name="矩形 92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1" name="矩形 94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2" name="矩形 95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3" name="矩形 96"/>
            <p:cNvSpPr/>
            <p:nvPr/>
          </p:nvSpPr>
          <p:spPr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4" name="矩形 97"/>
            <p:cNvSpPr/>
            <p:nvPr/>
          </p:nvSpPr>
          <p:spPr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5" name="矩形 98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6" name="矩形 99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7" name="矩形 101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8" name="矩形 102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19" name="矩形 103"/>
            <p:cNvSpPr/>
            <p:nvPr/>
          </p:nvSpPr>
          <p:spPr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0" name="矩形 104"/>
            <p:cNvSpPr/>
            <p:nvPr/>
          </p:nvSpPr>
          <p:spPr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1" name="矩形 105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2" name="矩形 106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3" name="矩形 10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4" name="矩形 10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5" name="矩形 11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6" name="矩形 11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7" name="矩形 11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8" name="矩形 11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29" name="矩形 115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30" name="矩形 116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31" name="矩形 117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32" name="矩形 118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33" name="矩形 119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334" name="矩形 120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13316" name="矩形 122"/>
          <p:cNvSpPr>
            <a:spLocks noChangeArrowheads="1"/>
          </p:cNvSpPr>
          <p:nvPr/>
        </p:nvSpPr>
        <p:spPr bwMode="auto">
          <a:xfrm>
            <a:off x="3535363" y="2132013"/>
            <a:ext cx="5621338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选题背景</a:t>
            </a:r>
          </a:p>
        </p:txBody>
      </p:sp>
      <p:sp>
        <p:nvSpPr>
          <p:cNvPr id="53253" name="矩形 123"/>
          <p:cNvSpPr/>
          <p:nvPr/>
        </p:nvSpPr>
        <p:spPr>
          <a:xfrm>
            <a:off x="3535363" y="2544763"/>
            <a:ext cx="5621337" cy="338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600" dirty="0">
              <a:solidFill>
                <a:srgbClr val="595959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3254" name="Group 69"/>
          <p:cNvGrpSpPr/>
          <p:nvPr/>
        </p:nvGrpSpPr>
        <p:grpSpPr>
          <a:xfrm>
            <a:off x="1458913" y="517525"/>
            <a:ext cx="725487" cy="4068763"/>
            <a:chOff x="0" y="0"/>
            <a:chExt cx="725656" cy="4069266"/>
          </a:xfrm>
        </p:grpSpPr>
        <p:sp>
          <p:nvSpPr>
            <p:cNvPr id="53255" name="矩形 72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56" name="矩形 79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57" name="矩形 86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58" name="矩形 93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59" name="矩形 100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0" name="矩形 107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1" name="矩形 114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2" name="矩形 126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3" name="矩形 127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4" name="矩形 128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5" name="矩形 129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6" name="矩形 130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7" name="矩形 131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8" name="矩形 132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69" name="矩形 133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0" name="矩形 134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1" name="矩形 135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2" name="矩形 136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3" name="矩形 137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3274" name="矩形 138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4275" name="Group 3"/>
          <p:cNvGrpSpPr/>
          <p:nvPr/>
        </p:nvGrpSpPr>
        <p:grpSpPr>
          <a:xfrm flipH="1">
            <a:off x="0" y="0"/>
            <a:ext cx="9144000" cy="5143500"/>
            <a:chOff x="0" y="0"/>
            <a:chExt cx="9144001" cy="5143500"/>
          </a:xfrm>
        </p:grpSpPr>
        <p:sp>
          <p:nvSpPr>
            <p:cNvPr id="54291" name="直接连接符 39"/>
            <p:cNvSpPr/>
            <p:nvPr/>
          </p:nvSpPr>
          <p:spPr>
            <a:xfrm flipH="1">
              <a:off x="1331640" y="555526"/>
              <a:ext cx="7812361" cy="4587974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2" name="直接连接符 40"/>
            <p:cNvSpPr/>
            <p:nvPr/>
          </p:nvSpPr>
          <p:spPr>
            <a:xfrm flipH="1">
              <a:off x="7092280" y="0"/>
              <a:ext cx="1872208" cy="5143500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3" name="直接连接符 41"/>
            <p:cNvSpPr/>
            <p:nvPr/>
          </p:nvSpPr>
          <p:spPr>
            <a:xfrm flipH="1">
              <a:off x="5652120" y="0"/>
              <a:ext cx="1656184" cy="5143500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4" name="直接连接符 42"/>
            <p:cNvSpPr/>
            <p:nvPr/>
          </p:nvSpPr>
          <p:spPr>
            <a:xfrm flipH="1">
              <a:off x="5940152" y="1779662"/>
              <a:ext cx="3203848" cy="3363838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5" name="直接连接符 43"/>
            <p:cNvSpPr/>
            <p:nvPr/>
          </p:nvSpPr>
          <p:spPr>
            <a:xfrm flipH="1" flipV="1">
              <a:off x="5004048" y="0"/>
              <a:ext cx="4139952" cy="3723878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6" name="直接连接符 44"/>
            <p:cNvSpPr/>
            <p:nvPr/>
          </p:nvSpPr>
          <p:spPr>
            <a:xfrm flipH="1" flipV="1">
              <a:off x="7150224" y="0"/>
              <a:ext cx="1993776" cy="3013090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7" name="直接连接符 45"/>
            <p:cNvSpPr/>
            <p:nvPr/>
          </p:nvSpPr>
          <p:spPr>
            <a:xfrm flipH="1">
              <a:off x="0" y="1285875"/>
              <a:ext cx="9144000" cy="3446115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8" name="直接连接符 46"/>
            <p:cNvSpPr/>
            <p:nvPr/>
          </p:nvSpPr>
          <p:spPr>
            <a:xfrm>
              <a:off x="6804248" y="0"/>
              <a:ext cx="934033" cy="5143500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  <p:sp>
          <p:nvSpPr>
            <p:cNvPr id="54299" name="直接连接符 47"/>
            <p:cNvSpPr/>
            <p:nvPr/>
          </p:nvSpPr>
          <p:spPr>
            <a:xfrm flipH="1">
              <a:off x="6300193" y="3461581"/>
              <a:ext cx="2843808" cy="1681919"/>
            </a:xfrm>
            <a:prstGeom prst="line">
              <a:avLst/>
            </a:prstGeom>
            <a:ln w="9525" cap="flat" cmpd="sng">
              <a:solidFill>
                <a:srgbClr val="FFFFFF">
                  <a:alpha val="58823"/>
                </a:srgbClr>
              </a:solidFill>
              <a:prstDash val="dash"/>
              <a:miter/>
              <a:headEnd type="none" w="med" len="med"/>
              <a:tailEnd type="none" w="med" len="med"/>
            </a:ln>
          </p:spPr>
        </p:sp>
      </p:grpSp>
      <p:grpSp>
        <p:nvGrpSpPr>
          <p:cNvPr id="54276" name="Group 13"/>
          <p:cNvGrpSpPr/>
          <p:nvPr/>
        </p:nvGrpSpPr>
        <p:grpSpPr>
          <a:xfrm>
            <a:off x="-11112" y="14288"/>
            <a:ext cx="8172450" cy="5143500"/>
            <a:chOff x="-5554156" y="20257"/>
            <a:chExt cx="8173349" cy="5143500"/>
          </a:xfrm>
        </p:grpSpPr>
        <p:sp>
          <p:nvSpPr>
            <p:cNvPr id="54287" name="矩形 35"/>
            <p:cNvSpPr/>
            <p:nvPr/>
          </p:nvSpPr>
          <p:spPr>
            <a:xfrm rot="10800000">
              <a:off x="-5554156" y="20257"/>
              <a:ext cx="3686274" cy="514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86274" y="0"/>
                </a:cxn>
                <a:cxn ang="0">
                  <a:pos x="3686274" y="5143500"/>
                </a:cxn>
                <a:cxn ang="0">
                  <a:pos x="2431900" y="5143500"/>
                </a:cxn>
                <a:cxn ang="0">
                  <a:pos x="0" y="0"/>
                </a:cxn>
              </a:cxnLst>
              <a:rect l="0" t="0" r="0" b="0"/>
              <a:pathLst>
                <a:path w="3686274" h="5143500">
                  <a:moveTo>
                    <a:pt x="0" y="0"/>
                  </a:moveTo>
                  <a:lnTo>
                    <a:pt x="3686274" y="0"/>
                  </a:lnTo>
                  <a:lnTo>
                    <a:pt x="3686274" y="5143500"/>
                  </a:lnTo>
                  <a:lnTo>
                    <a:pt x="2431900" y="514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28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4288" name="Group 15"/>
            <p:cNvGrpSpPr/>
            <p:nvPr/>
          </p:nvGrpSpPr>
          <p:grpSpPr>
            <a:xfrm>
              <a:off x="-5542928" y="569532"/>
              <a:ext cx="8162121" cy="4281170"/>
              <a:chOff x="-6785090" y="-63225"/>
              <a:chExt cx="8162121" cy="4281170"/>
            </a:xfrm>
          </p:grpSpPr>
          <p:sp>
            <p:nvSpPr>
              <p:cNvPr id="18447" name="矩形 52"/>
              <p:cNvSpPr>
                <a:spLocks noChangeArrowheads="1"/>
              </p:cNvSpPr>
              <p:nvPr/>
            </p:nvSpPr>
            <p:spPr bwMode="auto">
              <a:xfrm>
                <a:off x="-526591" y="-63225"/>
                <a:ext cx="1903622" cy="36988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290" name="矩形 53"/>
              <p:cNvSpPr/>
              <p:nvPr/>
            </p:nvSpPr>
            <p:spPr>
              <a:xfrm>
                <a:off x="-6785090" y="433345"/>
                <a:ext cx="3291567" cy="37846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  <a:sym typeface="Calibri" panose="020F050202020403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  <a:sym typeface="Calibri" panose="020F0502020204030204" pitchFamily="34" charset="0"/>
                  </a:defRPr>
                </a:lvl5pPr>
              </a:lstStyle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目前各家平台的翻译效果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各有优劣，很多时候需要同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时比较多个平台的结果，才能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取得较好的效果。因此，我们小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组选择做一个整合各大主流平台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（百度、有道、讯飞、必应、谷歌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等）的翻译接口，用户输入要翻译的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文本后，同时将各个平台的翻译结果呈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现给用户。同时，本项目基本覆盖了本学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期学习的重点内容，通过这个项目，我们每</a:t>
                </a:r>
              </a:p>
              <a:p>
                <a:pPr marL="0" lvl="0" indent="0" eaLnBrk="1" hangingPunct="1">
                  <a:lnSpc>
                    <a:spcPts val="2400"/>
                  </a:lnSpc>
                  <a:spcBef>
                    <a:spcPct val="0"/>
                  </a:spcBef>
                  <a:buNone/>
                </a:pPr>
                <a:r>
                  <a:rPr lang="zh-CN" altLang="zh-CN" sz="1200" dirty="0">
                    <a:solidFill>
                      <a:schemeClr val="bg1"/>
                    </a:solidFill>
                  </a:rPr>
                  <a:t>一位小组成员都可以很好地实践这个学期学习的内容，锻炼自己的代码能力。</a:t>
                </a:r>
              </a:p>
            </p:txBody>
          </p:sp>
        </p:grpSp>
      </p:grpSp>
      <p:sp>
        <p:nvSpPr>
          <p:cNvPr id="18437" name="矩形 3"/>
          <p:cNvSpPr>
            <a:spLocks noChangeArrowheads="1"/>
          </p:cNvSpPr>
          <p:nvPr/>
        </p:nvSpPr>
        <p:spPr bwMode="auto">
          <a:xfrm>
            <a:off x="0" y="290513"/>
            <a:ext cx="1401763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选题背景</a:t>
            </a:r>
          </a:p>
        </p:txBody>
      </p:sp>
      <p:sp>
        <p:nvSpPr>
          <p:cNvPr id="54278" name="等腰三角形 4"/>
          <p:cNvSpPr/>
          <p:nvPr/>
        </p:nvSpPr>
        <p:spPr>
          <a:xfrm rot="5400000">
            <a:off x="6494463" y="712788"/>
            <a:ext cx="479425" cy="36512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矩形 48"/>
          <p:cNvSpPr>
            <a:spLocks noChangeArrowheads="1"/>
          </p:cNvSpPr>
          <p:nvPr/>
        </p:nvSpPr>
        <p:spPr bwMode="auto">
          <a:xfrm>
            <a:off x="7053263" y="695325"/>
            <a:ext cx="1244600" cy="398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百度翻译</a:t>
            </a:r>
          </a:p>
        </p:txBody>
      </p:sp>
      <p:sp>
        <p:nvSpPr>
          <p:cNvPr id="18440" name="矩形 50"/>
          <p:cNvSpPr>
            <a:spLocks noChangeArrowheads="1"/>
          </p:cNvSpPr>
          <p:nvPr/>
        </p:nvSpPr>
        <p:spPr bwMode="auto">
          <a:xfrm>
            <a:off x="7053263" y="2439988"/>
            <a:ext cx="2166938" cy="398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有道翻译</a:t>
            </a:r>
          </a:p>
        </p:txBody>
      </p:sp>
      <p:sp>
        <p:nvSpPr>
          <p:cNvPr id="18441" name="矩形 51"/>
          <p:cNvSpPr>
            <a:spLocks noChangeArrowheads="1"/>
          </p:cNvSpPr>
          <p:nvPr/>
        </p:nvSpPr>
        <p:spPr bwMode="auto">
          <a:xfrm>
            <a:off x="7027863" y="4129088"/>
            <a:ext cx="2166938" cy="398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腾讯翻译</a:t>
            </a:r>
          </a:p>
        </p:txBody>
      </p:sp>
      <p:sp>
        <p:nvSpPr>
          <p:cNvPr id="54282" name="等腰三角形 4"/>
          <p:cNvSpPr/>
          <p:nvPr/>
        </p:nvSpPr>
        <p:spPr>
          <a:xfrm rot="5400000">
            <a:off x="6515100" y="2449513"/>
            <a:ext cx="481013" cy="36512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4283" name="等腰三角形 4"/>
          <p:cNvSpPr/>
          <p:nvPr/>
        </p:nvSpPr>
        <p:spPr>
          <a:xfrm rot="5400000">
            <a:off x="6515100" y="4138613"/>
            <a:ext cx="481013" cy="36512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428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63" y="400050"/>
            <a:ext cx="2806700" cy="990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063" y="1666875"/>
            <a:ext cx="2805112" cy="1946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286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75" y="3759200"/>
            <a:ext cx="2860675" cy="108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5299" name="Group 6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5346" name="矩形 79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7" name="矩形 86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8" name="矩形 93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9" name="矩形 100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0" name="矩形 10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1" name="矩形 114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2" name="矩形 126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3" name="矩形 127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4" name="矩形 128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5" name="矩形 129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6" name="矩形 130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7" name="矩形 131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8" name="矩形 132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59" name="矩形 133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0" name="矩形 134"/>
            <p:cNvSpPr/>
            <p:nvPr/>
          </p:nvSpPr>
          <p:spPr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1" name="矩形 135"/>
            <p:cNvSpPr/>
            <p:nvPr/>
          </p:nvSpPr>
          <p:spPr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2" name="矩形 136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3" name="矩形 137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4" name="矩形 138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5" name="矩形 139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6" name="矩形 140"/>
            <p:cNvSpPr/>
            <p:nvPr/>
          </p:nvSpPr>
          <p:spPr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7" name="矩形 141"/>
            <p:cNvSpPr/>
            <p:nvPr/>
          </p:nvSpPr>
          <p:spPr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8" name="矩形 142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69" name="矩形 143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0" name="矩形 144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1" name="矩形 145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2" name="矩形 146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3" name="矩形 147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4" name="矩形 148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5" name="矩形 149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6" name="矩形 150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7" name="矩形 151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8" name="矩形 152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79" name="矩形 153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0" name="矩形 154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1" name="矩形 155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2" name="矩形 156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3" name="矩形 157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4" name="矩形 158"/>
            <p:cNvSpPr/>
            <p:nvPr/>
          </p:nvSpPr>
          <p:spPr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5" name="矩形 159"/>
            <p:cNvSpPr/>
            <p:nvPr/>
          </p:nvSpPr>
          <p:spPr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6" name="矩形 160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7" name="矩形 161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8" name="矩形 162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89" name="矩形 163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0" name="矩形 164"/>
            <p:cNvSpPr/>
            <p:nvPr/>
          </p:nvSpPr>
          <p:spPr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1" name="矩形 165"/>
            <p:cNvSpPr/>
            <p:nvPr/>
          </p:nvSpPr>
          <p:spPr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2" name="矩形 166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3" name="矩形 167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4" name="矩形 16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5" name="矩形 16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6" name="矩形 17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7" name="矩形 17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8" name="矩形 17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99" name="矩形 17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0" name="矩形 174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1" name="矩形 175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2" name="矩形 176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3" name="矩形 177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4" name="矩形 178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405" name="矩形 179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300" name="Group 67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5302" name="矩形 3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3" name="矩形 4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4" name="矩形 5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5" name="矩形 6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6" name="矩形 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7" name="矩形 8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8" name="矩形 59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09" name="矩形 60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0" name="矩形 61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1" name="矩形 62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2" name="矩形 63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3" name="矩形 64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4" name="矩形 70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5" name="矩形 71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6" name="矩形 77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7" name="矩形 78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8" name="矩形 80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19" name="矩形 81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0" name="矩形 82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1" name="矩形 83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2" name="矩形 84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3" name="矩形 85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4" name="矩形 87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5" name="矩形 88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6" name="矩形 89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7" name="矩形 90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8" name="矩形 91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29" name="矩形 92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0" name="矩形 94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1" name="矩形 95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2" name="矩形 101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3" name="矩形 102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4" name="矩形 10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5" name="矩形 10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6" name="矩形 11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7" name="矩形 11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8" name="矩形 11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39" name="矩形 11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0" name="矩形 115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1" name="矩形 116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2" name="矩形 117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3" name="矩形 118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4" name="矩形 119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5345" name="矩形 120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25606" name="矩形 122"/>
          <p:cNvSpPr>
            <a:spLocks noChangeArrowheads="1"/>
          </p:cNvSpPr>
          <p:nvPr/>
        </p:nvSpPr>
        <p:spPr bwMode="auto">
          <a:xfrm>
            <a:off x="3535363" y="2132013"/>
            <a:ext cx="5621338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ea"/>
                <a:ea typeface="+mj-ea"/>
                <a:cs typeface="+mn-cs"/>
              </a:rPr>
              <a:t>软件功能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476250" y="177800"/>
            <a:ext cx="1401763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软件功能</a:t>
            </a:r>
          </a:p>
        </p:txBody>
      </p:sp>
      <p:sp>
        <p:nvSpPr>
          <p:cNvPr id="56324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25" name="矩形 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26" name="等腰三角形 8"/>
          <p:cNvSpPr/>
          <p:nvPr/>
        </p:nvSpPr>
        <p:spPr>
          <a:xfrm rot="5400000">
            <a:off x="4548188" y="715963"/>
            <a:ext cx="269875" cy="231775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27" name="等腰三角形 9"/>
          <p:cNvSpPr/>
          <p:nvPr/>
        </p:nvSpPr>
        <p:spPr>
          <a:xfrm rot="5400000">
            <a:off x="4554538" y="2544763"/>
            <a:ext cx="266700" cy="231775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28" name="等腰三角形 10"/>
          <p:cNvSpPr/>
          <p:nvPr/>
        </p:nvSpPr>
        <p:spPr>
          <a:xfrm rot="-5400000" flipH="1">
            <a:off x="4314825" y="1524000"/>
            <a:ext cx="268288" cy="231775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29" name="等腰三角形 11"/>
          <p:cNvSpPr/>
          <p:nvPr/>
        </p:nvSpPr>
        <p:spPr>
          <a:xfrm rot="-5400000" flipH="1">
            <a:off x="4319588" y="3563938"/>
            <a:ext cx="269875" cy="231775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30" name="矩形 12"/>
          <p:cNvSpPr/>
          <p:nvPr/>
        </p:nvSpPr>
        <p:spPr>
          <a:xfrm>
            <a:off x="4932363" y="581025"/>
            <a:ext cx="3170237" cy="501650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000000"/>
                </a:solidFill>
              </a:rPr>
              <a:t>建立用户信息数据库，对用户登录进行验证</a:t>
            </a:r>
          </a:p>
        </p:txBody>
      </p:sp>
      <p:grpSp>
        <p:nvGrpSpPr>
          <p:cNvPr id="56331" name="Group 11"/>
          <p:cNvGrpSpPr/>
          <p:nvPr/>
        </p:nvGrpSpPr>
        <p:grpSpPr>
          <a:xfrm>
            <a:off x="7986713" y="715963"/>
            <a:ext cx="996950" cy="719137"/>
            <a:chOff x="-86140" y="0"/>
            <a:chExt cx="780353" cy="597814"/>
          </a:xfrm>
        </p:grpSpPr>
        <p:sp>
          <p:nvSpPr>
            <p:cNvPr id="56344" name="椭圆 14"/>
            <p:cNvSpPr/>
            <p:nvPr/>
          </p:nvSpPr>
          <p:spPr>
            <a:xfrm>
              <a:off x="5022" y="0"/>
              <a:ext cx="597814" cy="597814"/>
            </a:xfrm>
            <a:prstGeom prst="ellipse">
              <a:avLst/>
            </a:prstGeom>
            <a:solidFill>
              <a:srgbClr val="FF8607"/>
            </a:solidFill>
            <a:ln w="38100" cap="flat" cmpd="sng">
              <a:solidFill>
                <a:srgbClr val="28282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6345" name="TextBox 15"/>
            <p:cNvSpPr/>
            <p:nvPr/>
          </p:nvSpPr>
          <p:spPr>
            <a:xfrm>
              <a:off x="-86140" y="158556"/>
              <a:ext cx="780353" cy="28017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600" b="1" dirty="0">
                  <a:sym typeface="微软雅黑" panose="020B0503020204020204" pitchFamily="34" charset="-122"/>
                </a:rPr>
                <a:t>服务器</a:t>
              </a:r>
            </a:p>
          </p:txBody>
        </p:sp>
      </p:grpSp>
      <p:sp>
        <p:nvSpPr>
          <p:cNvPr id="56332" name="矩形 21"/>
          <p:cNvSpPr/>
          <p:nvPr/>
        </p:nvSpPr>
        <p:spPr>
          <a:xfrm>
            <a:off x="1008063" y="638175"/>
            <a:ext cx="3170237" cy="296863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8607"/>
                </a:solidFill>
                <a:sym typeface="微软雅黑" panose="020B0503020204020204" pitchFamily="34" charset="-122"/>
              </a:rPr>
              <a:t>提供用户登录功能</a:t>
            </a:r>
          </a:p>
        </p:txBody>
      </p:sp>
      <p:grpSp>
        <p:nvGrpSpPr>
          <p:cNvPr id="56333" name="Group 19"/>
          <p:cNvGrpSpPr/>
          <p:nvPr/>
        </p:nvGrpSpPr>
        <p:grpSpPr>
          <a:xfrm>
            <a:off x="377825" y="733425"/>
            <a:ext cx="974725" cy="717550"/>
            <a:chOff x="-91864" y="0"/>
            <a:chExt cx="791588" cy="597814"/>
          </a:xfrm>
        </p:grpSpPr>
        <p:sp>
          <p:nvSpPr>
            <p:cNvPr id="56342" name="椭圆 13"/>
            <p:cNvSpPr/>
            <p:nvPr/>
          </p:nvSpPr>
          <p:spPr>
            <a:xfrm>
              <a:off x="5023" y="0"/>
              <a:ext cx="597814" cy="597814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8453" name="TextBox 22"/>
            <p:cNvSpPr>
              <a:spLocks noChangeArrowheads="1"/>
            </p:cNvSpPr>
            <p:nvPr/>
          </p:nvSpPr>
          <p:spPr bwMode="auto">
            <a:xfrm>
              <a:off x="-91864" y="144164"/>
              <a:ext cx="791588" cy="28171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860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客户端</a:t>
              </a:r>
            </a:p>
          </p:txBody>
        </p:sp>
      </p:grpSp>
      <p:sp>
        <p:nvSpPr>
          <p:cNvPr id="56334" name="矩形 26"/>
          <p:cNvSpPr/>
          <p:nvPr/>
        </p:nvSpPr>
        <p:spPr>
          <a:xfrm>
            <a:off x="482600" y="3327400"/>
            <a:ext cx="3695700" cy="706438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FF8607"/>
                </a:solidFill>
              </a:rPr>
              <a:t>提供用户输入信息接口，用户可以输入文本，也可以输入图片。还可以实现截图翻译、屏幕取词等</a:t>
            </a:r>
          </a:p>
        </p:txBody>
      </p:sp>
      <p:sp>
        <p:nvSpPr>
          <p:cNvPr id="56335" name="矩形 21"/>
          <p:cNvSpPr/>
          <p:nvPr/>
        </p:nvSpPr>
        <p:spPr>
          <a:xfrm>
            <a:off x="1008063" y="1450975"/>
            <a:ext cx="3170237" cy="296863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8607"/>
                </a:solidFill>
                <a:sym typeface="微软雅黑" panose="020B0503020204020204" pitchFamily="34" charset="-122"/>
              </a:rPr>
              <a:t>与服务器通信</a:t>
            </a:r>
          </a:p>
        </p:txBody>
      </p:sp>
      <p:sp>
        <p:nvSpPr>
          <p:cNvPr id="56336" name="矩形 21"/>
          <p:cNvSpPr/>
          <p:nvPr/>
        </p:nvSpPr>
        <p:spPr>
          <a:xfrm>
            <a:off x="1008063" y="2497138"/>
            <a:ext cx="3170237" cy="296862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r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8607"/>
                </a:solidFill>
                <a:sym typeface="微软雅黑" panose="020B0503020204020204" pitchFamily="34" charset="-122"/>
              </a:rPr>
              <a:t>将结果呈现给用户</a:t>
            </a:r>
          </a:p>
        </p:txBody>
      </p:sp>
      <p:sp>
        <p:nvSpPr>
          <p:cNvPr id="56337" name="等腰三角形 8"/>
          <p:cNvSpPr/>
          <p:nvPr/>
        </p:nvSpPr>
        <p:spPr>
          <a:xfrm rot="5400000">
            <a:off x="4546600" y="4438650"/>
            <a:ext cx="268288" cy="231775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6338" name="矩形 12"/>
          <p:cNvSpPr/>
          <p:nvPr/>
        </p:nvSpPr>
        <p:spPr>
          <a:xfrm>
            <a:off x="4932363" y="1393825"/>
            <a:ext cx="3170237" cy="296863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000000"/>
                </a:solidFill>
              </a:rPr>
              <a:t>接受客户端发送的信息</a:t>
            </a:r>
          </a:p>
        </p:txBody>
      </p:sp>
      <p:sp>
        <p:nvSpPr>
          <p:cNvPr id="56339" name="矩形 12"/>
          <p:cNvSpPr/>
          <p:nvPr/>
        </p:nvSpPr>
        <p:spPr>
          <a:xfrm>
            <a:off x="4932363" y="2409825"/>
            <a:ext cx="3170237" cy="296863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000000"/>
                </a:solidFill>
              </a:rPr>
              <a:t>对每次询问新建线程处理</a:t>
            </a:r>
          </a:p>
        </p:txBody>
      </p:sp>
      <p:sp>
        <p:nvSpPr>
          <p:cNvPr id="56340" name="矩形 12"/>
          <p:cNvSpPr/>
          <p:nvPr/>
        </p:nvSpPr>
        <p:spPr>
          <a:xfrm>
            <a:off x="4932363" y="3429000"/>
            <a:ext cx="3170237" cy="296863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000000"/>
                </a:solidFill>
              </a:rPr>
              <a:t>调用平台API</a:t>
            </a:r>
          </a:p>
        </p:txBody>
      </p:sp>
      <p:sp>
        <p:nvSpPr>
          <p:cNvPr id="56341" name="矩形 12"/>
          <p:cNvSpPr/>
          <p:nvPr/>
        </p:nvSpPr>
        <p:spPr>
          <a:xfrm>
            <a:off x="4932363" y="4306888"/>
            <a:ext cx="3170237" cy="296862"/>
          </a:xfrm>
          <a:prstGeom prst="rect">
            <a:avLst/>
          </a:prstGeom>
          <a:noFill/>
          <a:ln w="9525">
            <a:noFill/>
          </a:ln>
        </p:spPr>
        <p:txBody>
          <a:bodyPr l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lnSpc>
                <a:spcPts val="16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000000"/>
                </a:solidFill>
              </a:rPr>
              <a:t>将结果返回客户端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ln/>
        </p:spPr>
        <p:txBody>
          <a:bodyPr anchor="ctr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" altLang="en-US" sz="1200" dirty="0">
                <a:solidFill>
                  <a:srgbClr val="898989"/>
                </a:solidFill>
                <a:sym typeface="微软雅黑" panose="020B0503020204020204" pitchFamily="34" charset="-122"/>
              </a:rPr>
              <a:t>7</a:t>
            </a:fld>
            <a:endParaRPr lang="" altLang="en-US" sz="1200" dirty="0">
              <a:solidFill>
                <a:srgbClr val="898989"/>
              </a:solidFill>
              <a:sym typeface="微软雅黑" panose="020B0503020204020204" pitchFamily="34" charset="-122"/>
            </a:endParaRPr>
          </a:p>
        </p:txBody>
      </p:sp>
      <p:sp>
        <p:nvSpPr>
          <p:cNvPr id="57347" name="矩形 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7348" name="Group 6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7395" name="矩形 79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6" name="矩形 86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7" name="矩形 93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8" name="矩形 100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9" name="矩形 10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0" name="矩形 114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1" name="矩形 126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2" name="矩形 127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3" name="矩形 128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4" name="矩形 129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5" name="矩形 130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6" name="矩形 131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7" name="矩形 132"/>
            <p:cNvSpPr/>
            <p:nvPr/>
          </p:nvSpPr>
          <p:spPr>
            <a:xfrm>
              <a:off x="0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8" name="矩形 133"/>
            <p:cNvSpPr/>
            <p:nvPr/>
          </p:nvSpPr>
          <p:spPr>
            <a:xfrm>
              <a:off x="437624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09" name="矩形 134"/>
            <p:cNvSpPr/>
            <p:nvPr/>
          </p:nvSpPr>
          <p:spPr>
            <a:xfrm>
              <a:off x="875248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0" name="矩形 135"/>
            <p:cNvSpPr/>
            <p:nvPr/>
          </p:nvSpPr>
          <p:spPr>
            <a:xfrm>
              <a:off x="1312872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1" name="矩形 136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2" name="矩形 137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3" name="矩形 138"/>
            <p:cNvSpPr/>
            <p:nvPr/>
          </p:nvSpPr>
          <p:spPr>
            <a:xfrm>
              <a:off x="0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4" name="矩形 139"/>
            <p:cNvSpPr/>
            <p:nvPr/>
          </p:nvSpPr>
          <p:spPr>
            <a:xfrm>
              <a:off x="437624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5" name="矩形 140"/>
            <p:cNvSpPr/>
            <p:nvPr/>
          </p:nvSpPr>
          <p:spPr>
            <a:xfrm>
              <a:off x="875248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6" name="矩形 141"/>
            <p:cNvSpPr/>
            <p:nvPr/>
          </p:nvSpPr>
          <p:spPr>
            <a:xfrm>
              <a:off x="1312872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7" name="矩形 142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8" name="矩形 143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19" name="矩形 144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0" name="矩形 145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1" name="矩形 146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2" name="矩形 147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3" name="矩形 148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4" name="矩形 149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5" name="矩形 150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6" name="矩形 151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7" name="矩形 152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8" name="矩形 153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29" name="矩形 154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0" name="矩形 155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1" name="矩形 156"/>
            <p:cNvSpPr/>
            <p:nvPr/>
          </p:nvSpPr>
          <p:spPr>
            <a:xfrm>
              <a:off x="0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2" name="矩形 157"/>
            <p:cNvSpPr/>
            <p:nvPr/>
          </p:nvSpPr>
          <p:spPr>
            <a:xfrm>
              <a:off x="437624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3" name="矩形 158"/>
            <p:cNvSpPr/>
            <p:nvPr/>
          </p:nvSpPr>
          <p:spPr>
            <a:xfrm>
              <a:off x="875248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4" name="矩形 159"/>
            <p:cNvSpPr/>
            <p:nvPr/>
          </p:nvSpPr>
          <p:spPr>
            <a:xfrm>
              <a:off x="1312872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5" name="矩形 160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6" name="矩形 161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7" name="矩形 162"/>
            <p:cNvSpPr/>
            <p:nvPr/>
          </p:nvSpPr>
          <p:spPr>
            <a:xfrm>
              <a:off x="0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8" name="矩形 163"/>
            <p:cNvSpPr/>
            <p:nvPr/>
          </p:nvSpPr>
          <p:spPr>
            <a:xfrm>
              <a:off x="437624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39" name="矩形 164"/>
            <p:cNvSpPr/>
            <p:nvPr/>
          </p:nvSpPr>
          <p:spPr>
            <a:xfrm>
              <a:off x="875248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0" name="矩形 165"/>
            <p:cNvSpPr/>
            <p:nvPr/>
          </p:nvSpPr>
          <p:spPr>
            <a:xfrm>
              <a:off x="1312872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1" name="矩形 166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2" name="矩形 167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3" name="矩形 16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4" name="矩形 16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5" name="矩形 17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6" name="矩形 17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7" name="矩形 17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8" name="矩形 17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49" name="矩形 174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50" name="矩形 175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51" name="矩形 176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52" name="矩形 177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53" name="矩形 178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454" name="矩形 179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454545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grpSp>
        <p:nvGrpSpPr>
          <p:cNvPr id="57349" name="Group 67"/>
          <p:cNvGrpSpPr/>
          <p:nvPr/>
        </p:nvGrpSpPr>
        <p:grpSpPr>
          <a:xfrm>
            <a:off x="584200" y="515938"/>
            <a:ext cx="2474913" cy="4068762"/>
            <a:chOff x="0" y="0"/>
            <a:chExt cx="2476153" cy="4069266"/>
          </a:xfrm>
        </p:grpSpPr>
        <p:sp>
          <p:nvSpPr>
            <p:cNvPr id="57351" name="矩形 3"/>
            <p:cNvSpPr/>
            <p:nvPr/>
          </p:nvSpPr>
          <p:spPr>
            <a:xfrm>
              <a:off x="0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2" name="矩形 4"/>
            <p:cNvSpPr/>
            <p:nvPr/>
          </p:nvSpPr>
          <p:spPr>
            <a:xfrm>
              <a:off x="437624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3" name="矩形 5"/>
            <p:cNvSpPr/>
            <p:nvPr/>
          </p:nvSpPr>
          <p:spPr>
            <a:xfrm>
              <a:off x="875248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4" name="矩形 6"/>
            <p:cNvSpPr/>
            <p:nvPr/>
          </p:nvSpPr>
          <p:spPr>
            <a:xfrm>
              <a:off x="1312872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5" name="矩形 7"/>
            <p:cNvSpPr/>
            <p:nvPr/>
          </p:nvSpPr>
          <p:spPr>
            <a:xfrm>
              <a:off x="1750496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6" name="矩形 8"/>
            <p:cNvSpPr/>
            <p:nvPr/>
          </p:nvSpPr>
          <p:spPr>
            <a:xfrm>
              <a:off x="2188121" y="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7" name="矩形 59"/>
            <p:cNvSpPr/>
            <p:nvPr/>
          </p:nvSpPr>
          <p:spPr>
            <a:xfrm>
              <a:off x="0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8" name="矩形 60"/>
            <p:cNvSpPr/>
            <p:nvPr/>
          </p:nvSpPr>
          <p:spPr>
            <a:xfrm>
              <a:off x="437624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59" name="矩形 61"/>
            <p:cNvSpPr/>
            <p:nvPr/>
          </p:nvSpPr>
          <p:spPr>
            <a:xfrm>
              <a:off x="875248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0" name="矩形 62"/>
            <p:cNvSpPr/>
            <p:nvPr/>
          </p:nvSpPr>
          <p:spPr>
            <a:xfrm>
              <a:off x="1312872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1" name="矩形 63"/>
            <p:cNvSpPr/>
            <p:nvPr/>
          </p:nvSpPr>
          <p:spPr>
            <a:xfrm>
              <a:off x="1750496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2" name="矩形 64"/>
            <p:cNvSpPr/>
            <p:nvPr/>
          </p:nvSpPr>
          <p:spPr>
            <a:xfrm>
              <a:off x="2188121" y="406202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3" name="矩形 70"/>
            <p:cNvSpPr/>
            <p:nvPr/>
          </p:nvSpPr>
          <p:spPr>
            <a:xfrm>
              <a:off x="1750496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4" name="矩形 71"/>
            <p:cNvSpPr/>
            <p:nvPr/>
          </p:nvSpPr>
          <p:spPr>
            <a:xfrm>
              <a:off x="2188121" y="828081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5" name="矩形 77"/>
            <p:cNvSpPr/>
            <p:nvPr/>
          </p:nvSpPr>
          <p:spPr>
            <a:xfrm>
              <a:off x="1750496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6" name="矩形 78"/>
            <p:cNvSpPr/>
            <p:nvPr/>
          </p:nvSpPr>
          <p:spPr>
            <a:xfrm>
              <a:off x="2188121" y="1249960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7" name="矩形 80"/>
            <p:cNvSpPr/>
            <p:nvPr/>
          </p:nvSpPr>
          <p:spPr>
            <a:xfrm>
              <a:off x="0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8" name="矩形 81"/>
            <p:cNvSpPr/>
            <p:nvPr/>
          </p:nvSpPr>
          <p:spPr>
            <a:xfrm>
              <a:off x="437624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69" name="矩形 82"/>
            <p:cNvSpPr/>
            <p:nvPr/>
          </p:nvSpPr>
          <p:spPr>
            <a:xfrm>
              <a:off x="875248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0" name="矩形 83"/>
            <p:cNvSpPr/>
            <p:nvPr/>
          </p:nvSpPr>
          <p:spPr>
            <a:xfrm>
              <a:off x="1312872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1" name="矩形 84"/>
            <p:cNvSpPr/>
            <p:nvPr/>
          </p:nvSpPr>
          <p:spPr>
            <a:xfrm>
              <a:off x="1750496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2" name="矩形 85"/>
            <p:cNvSpPr/>
            <p:nvPr/>
          </p:nvSpPr>
          <p:spPr>
            <a:xfrm>
              <a:off x="2188121" y="1671839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3" name="矩形 87"/>
            <p:cNvSpPr/>
            <p:nvPr/>
          </p:nvSpPr>
          <p:spPr>
            <a:xfrm>
              <a:off x="0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4" name="矩形 88"/>
            <p:cNvSpPr/>
            <p:nvPr/>
          </p:nvSpPr>
          <p:spPr>
            <a:xfrm>
              <a:off x="437624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5" name="矩形 89"/>
            <p:cNvSpPr/>
            <p:nvPr/>
          </p:nvSpPr>
          <p:spPr>
            <a:xfrm>
              <a:off x="875248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6" name="矩形 90"/>
            <p:cNvSpPr/>
            <p:nvPr/>
          </p:nvSpPr>
          <p:spPr>
            <a:xfrm>
              <a:off x="1312872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7" name="矩形 91"/>
            <p:cNvSpPr/>
            <p:nvPr/>
          </p:nvSpPr>
          <p:spPr>
            <a:xfrm>
              <a:off x="1750496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8" name="矩形 92"/>
            <p:cNvSpPr/>
            <p:nvPr/>
          </p:nvSpPr>
          <p:spPr>
            <a:xfrm>
              <a:off x="2188121" y="2093718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79" name="矩形 98"/>
            <p:cNvSpPr/>
            <p:nvPr/>
          </p:nvSpPr>
          <p:spPr>
            <a:xfrm>
              <a:off x="1750496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0" name="矩形 99"/>
            <p:cNvSpPr/>
            <p:nvPr/>
          </p:nvSpPr>
          <p:spPr>
            <a:xfrm>
              <a:off x="2188121" y="2515597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1" name="矩形 105"/>
            <p:cNvSpPr/>
            <p:nvPr/>
          </p:nvSpPr>
          <p:spPr>
            <a:xfrm>
              <a:off x="1750496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2" name="矩形 106"/>
            <p:cNvSpPr/>
            <p:nvPr/>
          </p:nvSpPr>
          <p:spPr>
            <a:xfrm>
              <a:off x="2188121" y="2937476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3" name="矩形 108"/>
            <p:cNvSpPr/>
            <p:nvPr/>
          </p:nvSpPr>
          <p:spPr>
            <a:xfrm>
              <a:off x="0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4" name="矩形 109"/>
            <p:cNvSpPr/>
            <p:nvPr/>
          </p:nvSpPr>
          <p:spPr>
            <a:xfrm>
              <a:off x="437624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5" name="矩形 110"/>
            <p:cNvSpPr/>
            <p:nvPr/>
          </p:nvSpPr>
          <p:spPr>
            <a:xfrm>
              <a:off x="875248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6" name="矩形 111"/>
            <p:cNvSpPr/>
            <p:nvPr/>
          </p:nvSpPr>
          <p:spPr>
            <a:xfrm>
              <a:off x="1312872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7" name="矩形 112"/>
            <p:cNvSpPr/>
            <p:nvPr/>
          </p:nvSpPr>
          <p:spPr>
            <a:xfrm>
              <a:off x="1750496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8" name="矩形 113"/>
            <p:cNvSpPr/>
            <p:nvPr/>
          </p:nvSpPr>
          <p:spPr>
            <a:xfrm>
              <a:off x="2188121" y="3359355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89" name="矩形 115"/>
            <p:cNvSpPr/>
            <p:nvPr/>
          </p:nvSpPr>
          <p:spPr>
            <a:xfrm>
              <a:off x="0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0" name="矩形 116"/>
            <p:cNvSpPr/>
            <p:nvPr/>
          </p:nvSpPr>
          <p:spPr>
            <a:xfrm>
              <a:off x="437624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1" name="矩形 117"/>
            <p:cNvSpPr/>
            <p:nvPr/>
          </p:nvSpPr>
          <p:spPr>
            <a:xfrm>
              <a:off x="875248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2" name="矩形 118"/>
            <p:cNvSpPr/>
            <p:nvPr/>
          </p:nvSpPr>
          <p:spPr>
            <a:xfrm>
              <a:off x="1312872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3" name="矩形 119"/>
            <p:cNvSpPr/>
            <p:nvPr/>
          </p:nvSpPr>
          <p:spPr>
            <a:xfrm>
              <a:off x="1750496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7394" name="矩形 120"/>
            <p:cNvSpPr/>
            <p:nvPr/>
          </p:nvSpPr>
          <p:spPr>
            <a:xfrm>
              <a:off x="2188121" y="3781234"/>
              <a:ext cx="288032" cy="288032"/>
            </a:xfrm>
            <a:prstGeom prst="rect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57350" name="矩形 122"/>
          <p:cNvSpPr/>
          <p:nvPr/>
        </p:nvSpPr>
        <p:spPr>
          <a:xfrm>
            <a:off x="3535363" y="2132013"/>
            <a:ext cx="5621337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FF"/>
                </a:solidFill>
                <a:sym typeface="微软雅黑" panose="020B0503020204020204" pitchFamily="34" charset="-122"/>
              </a:rPr>
              <a:t>关键技术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2409825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平台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API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接口调用</a:t>
            </a:r>
          </a:p>
        </p:txBody>
      </p:sp>
      <p:sp>
        <p:nvSpPr>
          <p:cNvPr id="58371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8372" name="Group 4"/>
          <p:cNvGrpSpPr/>
          <p:nvPr/>
        </p:nvGrpSpPr>
        <p:grpSpPr>
          <a:xfrm>
            <a:off x="1767803" y="2307467"/>
            <a:ext cx="1439863" cy="1439863"/>
            <a:chOff x="0" y="0"/>
            <a:chExt cx="1440000" cy="1440000"/>
          </a:xfrm>
        </p:grpSpPr>
        <p:sp>
          <p:nvSpPr>
            <p:cNvPr id="58402" name="灰色圆形背景"/>
            <p:cNvSpPr/>
            <p:nvPr/>
          </p:nvSpPr>
          <p:spPr>
            <a:xfrm>
              <a:off x="0" y="0"/>
              <a:ext cx="1440000" cy="1440000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32800" name="矩形 79"/>
            <p:cNvSpPr>
              <a:spLocks noChangeArrowheads="1"/>
            </p:cNvSpPr>
            <p:nvPr/>
          </p:nvSpPr>
          <p:spPr bwMode="auto">
            <a:xfrm>
              <a:off x="12701" y="577905"/>
              <a:ext cx="1376494" cy="336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翻译调用</a:t>
              </a:r>
            </a:p>
          </p:txBody>
        </p:sp>
      </p:grpSp>
      <p:grpSp>
        <p:nvGrpSpPr>
          <p:cNvPr id="58373" name="Group 7"/>
          <p:cNvGrpSpPr/>
          <p:nvPr/>
        </p:nvGrpSpPr>
        <p:grpSpPr>
          <a:xfrm>
            <a:off x="845466" y="1232730"/>
            <a:ext cx="3295650" cy="3182937"/>
            <a:chOff x="0" y="0"/>
            <a:chExt cx="3296358" cy="3182098"/>
          </a:xfrm>
        </p:grpSpPr>
        <p:sp>
          <p:nvSpPr>
            <p:cNvPr id="58389" name="灰色圆形背景"/>
            <p:cNvSpPr/>
            <p:nvPr/>
          </p:nvSpPr>
          <p:spPr>
            <a:xfrm>
              <a:off x="2144358" y="1849701"/>
              <a:ext cx="1152000" cy="1152000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0" name="灰色圆形背景"/>
            <p:cNvSpPr/>
            <p:nvPr/>
          </p:nvSpPr>
          <p:spPr>
            <a:xfrm>
              <a:off x="0" y="1849701"/>
              <a:ext cx="1152000" cy="1152000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1" name="灰色圆形背景"/>
            <p:cNvSpPr/>
            <p:nvPr/>
          </p:nvSpPr>
          <p:spPr>
            <a:xfrm>
              <a:off x="1067056" y="0"/>
              <a:ext cx="1152000" cy="1152000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2" name="灰色圆形背景"/>
            <p:cNvSpPr/>
            <p:nvPr/>
          </p:nvSpPr>
          <p:spPr>
            <a:xfrm>
              <a:off x="386475" y="545103"/>
              <a:ext cx="2520000" cy="2520000"/>
            </a:xfrm>
            <a:custGeom>
              <a:avLst/>
              <a:gdLst/>
              <a:ahLst/>
              <a:cxnLst>
                <a:cxn ang="0">
                  <a:pos x="0" y="147000000"/>
                </a:cxn>
                <a:cxn ang="0">
                  <a:pos x="147000000" y="0"/>
                </a:cxn>
                <a:cxn ang="0">
                  <a:pos x="294000000" y="147000000"/>
                </a:cxn>
                <a:cxn ang="0">
                  <a:pos x="147000000" y="294000000"/>
                </a:cxn>
                <a:cxn ang="0">
                  <a:pos x="0" y="147000000"/>
                </a:cxn>
                <a:cxn ang="0">
                  <a:pos x="5594167" y="147000000"/>
                </a:cxn>
                <a:cxn ang="0">
                  <a:pos x="147000000" y="288405833"/>
                </a:cxn>
                <a:cxn ang="0">
                  <a:pos x="288405833" y="147000000"/>
                </a:cxn>
                <a:cxn ang="0">
                  <a:pos x="147000000" y="5594167"/>
                </a:cxn>
                <a:cxn ang="0">
                  <a:pos x="5594167" y="147000000"/>
                </a:cxn>
              </a:cxnLst>
              <a:rect l="0" t="0" r="0" b="0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11" y="10800"/>
                  </a:moveTo>
                  <a:cubicBezTo>
                    <a:pt x="411" y="16538"/>
                    <a:pt x="5062" y="21189"/>
                    <a:pt x="10800" y="21189"/>
                  </a:cubicBezTo>
                  <a:cubicBezTo>
                    <a:pt x="16538" y="21189"/>
                    <a:pt x="21189" y="16538"/>
                    <a:pt x="21189" y="10800"/>
                  </a:cubicBezTo>
                  <a:cubicBezTo>
                    <a:pt x="21189" y="5062"/>
                    <a:pt x="16538" y="411"/>
                    <a:pt x="10800" y="411"/>
                  </a:cubicBezTo>
                  <a:cubicBezTo>
                    <a:pt x="5062" y="411"/>
                    <a:pt x="411" y="5062"/>
                    <a:pt x="411" y="10800"/>
                  </a:cubicBez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3" name="椭圆 90"/>
            <p:cNvSpPr/>
            <p:nvPr/>
          </p:nvSpPr>
          <p:spPr>
            <a:xfrm>
              <a:off x="1142475" y="67304"/>
              <a:ext cx="1008000" cy="1008000"/>
            </a:xfrm>
            <a:prstGeom prst="ellipse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4" name="椭圆 92"/>
            <p:cNvSpPr/>
            <p:nvPr/>
          </p:nvSpPr>
          <p:spPr>
            <a:xfrm>
              <a:off x="68592" y="1918826"/>
              <a:ext cx="1008000" cy="1008000"/>
            </a:xfrm>
            <a:prstGeom prst="ellipse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5" name="椭圆 94"/>
            <p:cNvSpPr/>
            <p:nvPr/>
          </p:nvSpPr>
          <p:spPr>
            <a:xfrm>
              <a:off x="2216358" y="1918826"/>
              <a:ext cx="1008000" cy="1008000"/>
            </a:xfrm>
            <a:prstGeom prst="ellipse">
              <a:avLst/>
            </a:prstGeom>
            <a:solidFill>
              <a:srgbClr val="FF8607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olidFill>
                  <a:srgbClr val="FFFFFF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58396" name="等腰三角形 96"/>
            <p:cNvSpPr/>
            <p:nvPr/>
          </p:nvSpPr>
          <p:spPr>
            <a:xfrm rot="8911463">
              <a:off x="2576343" y="1075540"/>
              <a:ext cx="288032" cy="288032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ym typeface="微软雅黑" panose="020B0503020204020204" pitchFamily="34" charset="-122"/>
              </a:endParaRPr>
            </a:p>
          </p:txBody>
        </p:sp>
        <p:sp>
          <p:nvSpPr>
            <p:cNvPr id="58397" name="等腰三角形 98"/>
            <p:cNvSpPr/>
            <p:nvPr/>
          </p:nvSpPr>
          <p:spPr>
            <a:xfrm rot="-5400000">
              <a:off x="1539759" y="2894066"/>
              <a:ext cx="288032" cy="288032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ym typeface="微软雅黑" panose="020B0503020204020204" pitchFamily="34" charset="-122"/>
              </a:endParaRPr>
            </a:p>
          </p:txBody>
        </p:sp>
        <p:sp>
          <p:nvSpPr>
            <p:cNvPr id="58398" name="等腰三角形 100"/>
            <p:cNvSpPr/>
            <p:nvPr/>
          </p:nvSpPr>
          <p:spPr>
            <a:xfrm rot="1626189">
              <a:off x="428576" y="1050119"/>
              <a:ext cx="288032" cy="288032"/>
            </a:xfrm>
            <a:prstGeom prst="triangle">
              <a:avLst>
                <a:gd name="adj" fmla="val 50000"/>
              </a:avLst>
            </a:prstGeom>
            <a:solidFill>
              <a:srgbClr val="808080"/>
            </a:solidFill>
            <a:ln w="9525">
              <a:noFill/>
            </a:ln>
          </p:spPr>
          <p:txBody>
            <a:bodyPr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dirty="0">
                <a:sym typeface="微软雅黑" panose="020B0503020204020204" pitchFamily="34" charset="-122"/>
              </a:endParaRPr>
            </a:p>
          </p:txBody>
        </p:sp>
        <p:sp>
          <p:nvSpPr>
            <p:cNvPr id="32796" name="矩形 80"/>
            <p:cNvSpPr>
              <a:spLocks noChangeArrowheads="1"/>
            </p:cNvSpPr>
            <p:nvPr/>
          </p:nvSpPr>
          <p:spPr bwMode="auto">
            <a:xfrm>
              <a:off x="1154360" y="249171"/>
              <a:ext cx="986050" cy="644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用户输入请求生成发送签名</a:t>
              </a:r>
            </a:p>
          </p:txBody>
        </p:sp>
        <p:sp>
          <p:nvSpPr>
            <p:cNvPr id="32797" name="矩形 81"/>
            <p:cNvSpPr>
              <a:spLocks noChangeArrowheads="1"/>
            </p:cNvSpPr>
            <p:nvPr/>
          </p:nvSpPr>
          <p:spPr bwMode="auto">
            <a:xfrm>
              <a:off x="77804" y="2128276"/>
              <a:ext cx="987637" cy="644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返回翻译结果并对结果进行解析</a:t>
              </a:r>
            </a:p>
          </p:txBody>
        </p:sp>
        <p:sp>
          <p:nvSpPr>
            <p:cNvPr id="32798" name="矩形 82"/>
            <p:cNvSpPr>
              <a:spLocks noChangeArrowheads="1"/>
            </p:cNvSpPr>
            <p:nvPr/>
          </p:nvSpPr>
          <p:spPr bwMode="auto">
            <a:xfrm>
              <a:off x="2237268" y="2220327"/>
              <a:ext cx="987637" cy="4602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平台获取请求进行翻译</a:t>
              </a:r>
            </a:p>
          </p:txBody>
        </p:sp>
      </p:grpSp>
      <p:grpSp>
        <p:nvGrpSpPr>
          <p:cNvPr id="58374" name="Group 28"/>
          <p:cNvGrpSpPr/>
          <p:nvPr/>
        </p:nvGrpSpPr>
        <p:grpSpPr>
          <a:xfrm>
            <a:off x="4778348" y="2229928"/>
            <a:ext cx="3265487" cy="898809"/>
            <a:chOff x="0" y="-34331"/>
            <a:chExt cx="3266894" cy="897654"/>
          </a:xfrm>
        </p:grpSpPr>
        <p:sp>
          <p:nvSpPr>
            <p:cNvPr id="58386" name="椭圆 118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58387" name="TextBox 124"/>
            <p:cNvSpPr/>
            <p:nvPr/>
          </p:nvSpPr>
          <p:spPr>
            <a:xfrm>
              <a:off x="154352" y="-34331"/>
              <a:ext cx="3112542" cy="33811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传输请求与翻译</a:t>
              </a:r>
            </a:p>
          </p:txBody>
        </p:sp>
        <p:sp>
          <p:nvSpPr>
            <p:cNvPr id="58388" name="TextBox 125"/>
            <p:cNvSpPr/>
            <p:nvPr/>
          </p:nvSpPr>
          <p:spPr>
            <a:xfrm>
              <a:off x="165141" y="217823"/>
              <a:ext cx="3101751" cy="6455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向平台发送翻译请求，主要通过</a:t>
              </a:r>
              <a:r>
                <a:rPr lang="en-US" altLang="zh-CN" sz="1800" dirty="0">
                  <a:sym typeface="微软雅黑" panose="020B0503020204020204" pitchFamily="34" charset="-122"/>
                </a:rPr>
                <a:t>Post</a:t>
              </a:r>
              <a:r>
                <a:rPr lang="zh-CN" altLang="en-US" sz="1800" dirty="0">
                  <a:sym typeface="微软雅黑" panose="020B0503020204020204" pitchFamily="34" charset="-122"/>
                </a:rPr>
                <a:t>函数实现。</a:t>
              </a:r>
            </a:p>
          </p:txBody>
        </p:sp>
      </p:grpSp>
      <p:grpSp>
        <p:nvGrpSpPr>
          <p:cNvPr id="58375" name="Group 32"/>
          <p:cNvGrpSpPr/>
          <p:nvPr/>
        </p:nvGrpSpPr>
        <p:grpSpPr>
          <a:xfrm>
            <a:off x="4780852" y="889643"/>
            <a:ext cx="3265486" cy="1079385"/>
            <a:chOff x="0" y="-30586"/>
            <a:chExt cx="3266893" cy="1079476"/>
          </a:xfrm>
        </p:grpSpPr>
        <p:sp>
          <p:nvSpPr>
            <p:cNvPr id="58383" name="椭圆 127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58384" name="TextBox 128"/>
            <p:cNvSpPr/>
            <p:nvPr/>
          </p:nvSpPr>
          <p:spPr>
            <a:xfrm>
              <a:off x="154351" y="-30586"/>
              <a:ext cx="3112542" cy="3385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用户输入</a:t>
              </a:r>
            </a:p>
          </p:txBody>
        </p:sp>
        <p:sp>
          <p:nvSpPr>
            <p:cNvPr id="58385" name="TextBox 129"/>
            <p:cNvSpPr/>
            <p:nvPr/>
          </p:nvSpPr>
          <p:spPr>
            <a:xfrm>
              <a:off x="165141" y="217823"/>
              <a:ext cx="3101752" cy="8310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根据平台要求，输入当前文本语言类型，目标文本语言类型，待翻译内容。</a:t>
              </a:r>
            </a:p>
          </p:txBody>
        </p:sp>
      </p:grpSp>
      <p:grpSp>
        <p:nvGrpSpPr>
          <p:cNvPr id="58378" name="Group 24"/>
          <p:cNvGrpSpPr/>
          <p:nvPr/>
        </p:nvGrpSpPr>
        <p:grpSpPr>
          <a:xfrm>
            <a:off x="4778348" y="3466174"/>
            <a:ext cx="3267000" cy="923533"/>
            <a:chOff x="0" y="-36436"/>
            <a:chExt cx="3266819" cy="924988"/>
          </a:xfrm>
        </p:grpSpPr>
        <p:sp>
          <p:nvSpPr>
            <p:cNvPr id="58380" name="椭圆 110"/>
            <p:cNvSpPr/>
            <p:nvPr/>
          </p:nvSpPr>
          <p:spPr>
            <a:xfrm>
              <a:off x="0" y="43108"/>
              <a:ext cx="180000" cy="180000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58381" name="TextBox 112"/>
            <p:cNvSpPr/>
            <p:nvPr/>
          </p:nvSpPr>
          <p:spPr>
            <a:xfrm>
              <a:off x="154277" y="-36436"/>
              <a:ext cx="3112542" cy="3390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解析与输出</a:t>
              </a:r>
            </a:p>
          </p:txBody>
        </p:sp>
        <p:sp>
          <p:nvSpPr>
            <p:cNvPr id="58382" name="TextBox 114"/>
            <p:cNvSpPr/>
            <p:nvPr/>
          </p:nvSpPr>
          <p:spPr>
            <a:xfrm>
              <a:off x="165141" y="217313"/>
              <a:ext cx="3056292" cy="6712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lnSpc>
                  <a:spcPts val="15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平台返回的结果大多为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Json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格式，我们需要对翻译结果进行解析后再输出。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3"/>
          <p:cNvSpPr>
            <a:spLocks noChangeArrowheads="1"/>
          </p:cNvSpPr>
          <p:nvPr/>
        </p:nvSpPr>
        <p:spPr bwMode="auto">
          <a:xfrm>
            <a:off x="476250" y="177800"/>
            <a:ext cx="401744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EF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框架实现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MYSQL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60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Impact" panose="020B0806030902050204" pitchFamily="34" charset="0"/>
              </a:rPr>
              <a:t>数据库管理</a:t>
            </a:r>
          </a:p>
        </p:txBody>
      </p:sp>
      <p:sp>
        <p:nvSpPr>
          <p:cNvPr id="59395" name="等腰三角形 4"/>
          <p:cNvSpPr/>
          <p:nvPr/>
        </p:nvSpPr>
        <p:spPr>
          <a:xfrm rot="5400000">
            <a:off x="-39687" y="157163"/>
            <a:ext cx="581025" cy="501650"/>
          </a:xfrm>
          <a:prstGeom prst="triangle">
            <a:avLst>
              <a:gd name="adj" fmla="val 50000"/>
            </a:avLst>
          </a:prstGeom>
          <a:solidFill>
            <a:srgbClr val="282828"/>
          </a:solid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endParaRPr lang="zh-CN" altLang="zh-CN" sz="1800" dirty="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59396" name="Group 28"/>
          <p:cNvGrpSpPr/>
          <p:nvPr/>
        </p:nvGrpSpPr>
        <p:grpSpPr>
          <a:xfrm>
            <a:off x="357698" y="832449"/>
            <a:ext cx="4141517" cy="871795"/>
            <a:chOff x="35301" y="-96789"/>
            <a:chExt cx="3251724" cy="955605"/>
          </a:xfrm>
        </p:grpSpPr>
        <p:sp>
          <p:nvSpPr>
            <p:cNvPr id="59405" name="椭圆 118"/>
            <p:cNvSpPr/>
            <p:nvPr/>
          </p:nvSpPr>
          <p:spPr>
            <a:xfrm>
              <a:off x="35301" y="-5789"/>
              <a:ext cx="128382" cy="174715"/>
            </a:xfrm>
            <a:prstGeom prst="ellipse">
              <a:avLst/>
            </a:prstGeom>
            <a:solidFill>
              <a:srgbClr val="282828"/>
            </a:solidFill>
            <a:ln w="38100" cap="flat" cmpd="sng">
              <a:solidFill>
                <a:srgbClr val="FF8607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endParaRPr lang="zh-CN" altLang="zh-CN" sz="1800" b="1" dirty="0">
                <a:sym typeface="微软雅黑" panose="020B0503020204020204" pitchFamily="34" charset="-122"/>
              </a:endParaRPr>
            </a:p>
          </p:txBody>
        </p:sp>
        <p:sp>
          <p:nvSpPr>
            <p:cNvPr id="59406" name="TextBox 124"/>
            <p:cNvSpPr/>
            <p:nvPr/>
          </p:nvSpPr>
          <p:spPr>
            <a:xfrm>
              <a:off x="174483" y="-96789"/>
              <a:ext cx="3112542" cy="37110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实体类设计</a:t>
              </a:r>
            </a:p>
          </p:txBody>
        </p:sp>
        <p:sp>
          <p:nvSpPr>
            <p:cNvPr id="59407" name="TextBox 125"/>
            <p:cNvSpPr/>
            <p:nvPr/>
          </p:nvSpPr>
          <p:spPr>
            <a:xfrm>
              <a:off x="165142" y="217823"/>
              <a:ext cx="2993517" cy="64099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ym typeface="微软雅黑" panose="020B0503020204020204" pitchFamily="34" charset="-122"/>
                </a:rPr>
                <a:t>通过实体类设计，建立</a:t>
              </a:r>
              <a:r>
                <a:rPr lang="en-US" altLang="zh-CN" sz="1600" dirty="0">
                  <a:sym typeface="微软雅黑" panose="020B0503020204020204" pitchFamily="34" charset="-122"/>
                </a:rPr>
                <a:t>4</a:t>
              </a:r>
              <a:r>
                <a:rPr lang="zh-CN" altLang="en-US" sz="1600" dirty="0">
                  <a:sym typeface="微软雅黑" panose="020B0503020204020204" pitchFamily="34" charset="-122"/>
                </a:rPr>
                <a:t>个数据库存储表，用以实现社区功能</a:t>
              </a:r>
            </a:p>
          </p:txBody>
        </p:sp>
      </p:grpSp>
      <p:sp>
        <p:nvSpPr>
          <p:cNvPr id="59398" name="文本框 3"/>
          <p:cNvSpPr txBox="1"/>
          <p:nvPr/>
        </p:nvSpPr>
        <p:spPr>
          <a:xfrm>
            <a:off x="521210" y="1950768"/>
            <a:ext cx="2106655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eaLnBrk="1" hangingPunct="1">
              <a:spcBef>
                <a:spcPct val="0"/>
              </a:spcBef>
            </a:pPr>
            <a:r>
              <a:rPr lang="zh-CN" altLang="en-US" sz="1600" dirty="0"/>
              <a:t>点赞记录类</a:t>
            </a:r>
            <a:endParaRPr lang="en-US" altLang="zh-CN" sz="1600" dirty="0"/>
          </a:p>
          <a:p>
            <a:pPr eaLnBrk="1" hangingPunct="1">
              <a:spcBef>
                <a:spcPct val="0"/>
              </a:spcBef>
            </a:pPr>
            <a:r>
              <a:rPr lang="zh-CN" altLang="en-US" sz="1600" dirty="0"/>
              <a:t>用户信息类</a:t>
            </a:r>
            <a:endParaRPr lang="en-US" altLang="zh-CN" sz="1600" dirty="0"/>
          </a:p>
          <a:p>
            <a:pPr eaLnBrk="1" hangingPunct="1">
              <a:spcBef>
                <a:spcPct val="0"/>
              </a:spcBef>
            </a:pPr>
            <a:r>
              <a:rPr lang="zh-CN" altLang="en-US" sz="1600" dirty="0"/>
              <a:t>问题类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sz="1600" dirty="0"/>
              <a:t>回答类</a:t>
            </a:r>
          </a:p>
          <a:p>
            <a:pPr eaLnBrk="1" hangingPunct="1">
              <a:spcBef>
                <a:spcPct val="0"/>
              </a:spcBef>
            </a:pPr>
            <a:endParaRPr lang="en-US" altLang="zh-CN" sz="1600" dirty="0"/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4071D7E-9C66-4D96-B03E-9DA2D4155C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35" y="832449"/>
            <a:ext cx="7087207" cy="3964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e3c4ec69-d11d-4d23-aae8-dcd2d592fb88}"/>
  <p:tag name="TABLE_EMPHASIZE_COLOR" val="8684935"/>
  <p:tag name="TABLE_SKINIDX" val="-1"/>
  <p:tag name="TABLE_COLORIDX" val="l"/>
  <p:tag name="TABLE_COLOR_RGB" val="0x000000*0xFFFFFF*0x44546A*0xE6E5E5*0x848587*0x738499*0x817CA0*0x9B819F*0xA7878C*0xAB968B"/>
  <p:tag name="TABLE_RECT" val="253.6*80.85*195.15*231.45"/>
  <p:tag name="TABLE_ONEKEY_SKIN_IDX" val="0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851</Words>
  <Application>Microsoft Office PowerPoint</Application>
  <PresentationFormat>全屏显示(16:9)</PresentationFormat>
  <Paragraphs>169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微软雅黑</vt:lpstr>
      <vt:lpstr>Arial</vt:lpstr>
      <vt:lpstr>Impact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陈 泽政</cp:lastModifiedBy>
  <cp:revision>279</cp:revision>
  <dcterms:created xsi:type="dcterms:W3CDTF">2014-02-20T03:23:00Z</dcterms:created>
  <dcterms:modified xsi:type="dcterms:W3CDTF">2020-06-20T06:59:43Z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